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7" r:id="rId2"/>
  </p:sldMasterIdLst>
  <p:notesMasterIdLst>
    <p:notesMasterId r:id="rId39"/>
  </p:notesMasterIdLst>
  <p:sldIdLst>
    <p:sldId id="547" r:id="rId3"/>
    <p:sldId id="379" r:id="rId4"/>
    <p:sldId id="551" r:id="rId5"/>
    <p:sldId id="541" r:id="rId6"/>
    <p:sldId id="552" r:id="rId7"/>
    <p:sldId id="559" r:id="rId8"/>
    <p:sldId id="560" r:id="rId9"/>
    <p:sldId id="473" r:id="rId10"/>
    <p:sldId id="553" r:id="rId11"/>
    <p:sldId id="518" r:id="rId12"/>
    <p:sldId id="513" r:id="rId13"/>
    <p:sldId id="516" r:id="rId14"/>
    <p:sldId id="517" r:id="rId15"/>
    <p:sldId id="540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71" r:id="rId30"/>
    <p:sldId id="554" r:id="rId31"/>
    <p:sldId id="555" r:id="rId32"/>
    <p:sldId id="556" r:id="rId33"/>
    <p:sldId id="557" r:id="rId34"/>
    <p:sldId id="558" r:id="rId35"/>
    <p:sldId id="550" r:id="rId36"/>
    <p:sldId id="548" r:id="rId37"/>
    <p:sldId id="54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a Carini" initials="" lastIdx="2" clrIdx="0"/>
  <p:cmAuthor id="2" name="Ida Sim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6"/>
    <p:restoredTop sz="83221"/>
  </p:normalViewPr>
  <p:slideViewPr>
    <p:cSldViewPr snapToGrid="0" snapToObjects="1">
      <p:cViewPr>
        <p:scale>
          <a:sx n="89" d="100"/>
          <a:sy n="89" d="100"/>
        </p:scale>
        <p:origin x="192" y="-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ED1D2-B96D-1C46-93A6-84824090F288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F328A-16EF-6444-904D-274E99C0E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Kathryn our program manager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doc.: IEEE 802.11-18/0017r0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January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4">
              <a:defRPr/>
            </a:pPr>
            <a:r>
              <a:rPr lang="en-US"/>
              <a:t>Dorothy Stanley (HP Enterprise)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F4F34E98-D62A-4186-8764-CE3AA6FA445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63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59a8b25e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59a8b25e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54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9a8b25e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9a8b25e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82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9a8b25e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9a8b25e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66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59a8b25e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59a8b25e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FHIR Observation Resource as a JSON object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2230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59a8b25e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59a8b25e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80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59a8b25e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59a8b25e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15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59a8b25e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59a8b25e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RPC-like paradigm defined where named operations are performed with inputs and outputs: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063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9a8b25e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9a8b25e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807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9a8b25e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9a8b25e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8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9a8b25e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59a8b25e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86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9a8b25e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9a8b25e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016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59a8b25e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59a8b25e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623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59a8b25e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59a8b25e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01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9a8b25e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9a8b25e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55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9a8b25e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9a8b25e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235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9a8b25e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9a8b25e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61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59a8b25e5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59a8b25e5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76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The schemas allow us to be clear and complete, optional </a:t>
            </a:r>
            <a:r>
              <a:rPr lang="en-US" sz="1200" b="0" i="0" u="none" strike="noStrike" cap="none" dirty="0">
                <a:solidFill>
                  <a:srgbClr val="7B7B7B"/>
                </a:solidFill>
                <a:latin typeface="+mn-lt"/>
                <a:ea typeface="Calibri"/>
                <a:cs typeface="Calibri"/>
                <a:sym typeface="Calibri"/>
              </a:rPr>
              <a:t>properties to allow 80/20 things ***for </a:t>
            </a:r>
            <a:r>
              <a:rPr lang="en-US" sz="1200" b="0" i="0" u="none" strike="noStrike" cap="none" dirty="0" err="1">
                <a:solidFill>
                  <a:srgbClr val="7B7B7B"/>
                </a:solidFill>
                <a:latin typeface="+mn-lt"/>
                <a:ea typeface="Calibri"/>
                <a:cs typeface="Calibri"/>
                <a:sym typeface="Calibri"/>
              </a:rPr>
              <a:t>mHealth</a:t>
            </a:r>
            <a:r>
              <a:rPr lang="en-US" sz="1200" b="0" i="0" u="none" strike="noStrike" cap="none" dirty="0">
                <a:solidFill>
                  <a:srgbClr val="7B7B7B"/>
                </a:solidFill>
                <a:latin typeface="+mn-lt"/>
                <a:ea typeface="Calibri"/>
                <a:cs typeface="Calibri"/>
                <a:sym typeface="Calibri"/>
              </a:rPr>
              <a:t>*** to be said.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solidFill>
                  <a:srgbClr val="7B7B7B"/>
                </a:solidFill>
              </a:rPr>
              <a:t>Simona’s note: something here about the fact that </a:t>
            </a:r>
            <a:r>
              <a:rPr lang="en-US" dirty="0" err="1">
                <a:solidFill>
                  <a:srgbClr val="7B7B7B"/>
                </a:solidFill>
              </a:rPr>
              <a:t>OmH</a:t>
            </a:r>
            <a:r>
              <a:rPr lang="en-US" dirty="0">
                <a:solidFill>
                  <a:srgbClr val="7B7B7B"/>
                </a:solidFill>
              </a:rPr>
              <a:t> is concerned about the semantics of the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2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1" indent="0">
              <a:spcAft>
                <a:spcPts val="0"/>
              </a:spcAft>
              <a:buFont typeface="Courier New"/>
              <a:buNone/>
            </a:pPr>
            <a:r>
              <a:rPr lang="en-US" dirty="0" smtClean="0">
                <a:latin typeface="Galdeano"/>
                <a:ea typeface="Galdeano"/>
                <a:cs typeface="Galdeano"/>
                <a:sym typeface="Galdeano"/>
              </a:rPr>
              <a:t>Each device maker / app developer decides how to represent data and metadata</a:t>
            </a:r>
          </a:p>
          <a:p>
            <a:pPr marL="571500" lvl="1" indent="0">
              <a:spcAft>
                <a:spcPts val="0"/>
              </a:spcAft>
              <a:buFont typeface="Courier New"/>
              <a:buNone/>
            </a:pPr>
            <a:r>
              <a:rPr lang="en-US" dirty="0" smtClean="0">
                <a:latin typeface="Galdeano"/>
                <a:ea typeface="Galdeano"/>
                <a:cs typeface="Galdeano"/>
                <a:sym typeface="Galdeano"/>
              </a:rPr>
              <a:t>Data are poorly specified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82 published, but 2 deprecated, so </a:t>
            </a:r>
            <a:r>
              <a:rPr lang="en-US" sz="1200" dirty="0" smtClean="0">
                <a:latin typeface="Arial"/>
                <a:ea typeface="Arial"/>
                <a:cs typeface="Arial"/>
                <a:sym typeface="Arial"/>
              </a:rPr>
              <a:t>approx. </a:t>
            </a:r>
            <a:r>
              <a:rPr lang="en-US" sz="1200" b="0" dirty="0" smtClean="0">
                <a:latin typeface="Arial"/>
                <a:ea typeface="Arial"/>
                <a:cs typeface="Arial"/>
                <a:sym typeface="Arial"/>
              </a:rPr>
              <a:t>80 </a:t>
            </a:r>
            <a:r>
              <a:rPr lang="en-US" sz="1200" b="0" dirty="0">
                <a:latin typeface="Arial"/>
                <a:ea typeface="Arial"/>
                <a:cs typeface="Arial"/>
                <a:sym typeface="Arial"/>
              </a:rPr>
              <a:t>unique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about half of them model</a:t>
            </a:r>
            <a:r>
              <a:rPr lang="en-US" sz="1200" baseline="0" dirty="0">
                <a:latin typeface="Arial"/>
                <a:ea typeface="Arial"/>
                <a:cs typeface="Arial"/>
                <a:sym typeface="Arial"/>
              </a:rPr>
              <a:t> quantitative measurements (e.g., </a:t>
            </a:r>
            <a:r>
              <a:rPr lang="en-US" sz="1200" baseline="0" dirty="0" smtClean="0"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-US" sz="1200" baseline="0" dirty="0">
                <a:latin typeface="Arial"/>
                <a:ea typeface="Arial"/>
                <a:cs typeface="Arial"/>
                <a:sym typeface="Arial"/>
              </a:rPr>
              <a:t>count, </a:t>
            </a:r>
            <a:r>
              <a:rPr lang="en-US" sz="1200" baseline="0" dirty="0" smtClean="0">
                <a:latin typeface="Arial"/>
                <a:ea typeface="Arial"/>
                <a:cs typeface="Arial"/>
                <a:sym typeface="Arial"/>
              </a:rPr>
              <a:t>blood pressure, heart rate) </a:t>
            </a:r>
            <a:r>
              <a:rPr lang="en-US" sz="1200" baseline="0" dirty="0">
                <a:latin typeface="Arial"/>
                <a:ea typeface="Arial"/>
                <a:cs typeface="Arial"/>
                <a:sym typeface="Arial"/>
              </a:rPr>
              <a:t>plus 10 schemas modeling surveys and their elements, plus 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several under development (e.g., device and app for provenance)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Additional provenance (processing, data lineage) per MD2K/BD2K</a:t>
            </a:r>
          </a:p>
          <a:p>
            <a:pPr marL="457200" indent="-381000">
              <a:spcAft>
                <a:spcPts val="0"/>
              </a:spcAft>
              <a:buFont typeface="Arial"/>
              <a:buChar char="●"/>
            </a:pPr>
            <a:r>
              <a:rPr lang="en-US" sz="1200" dirty="0" smtClean="0">
                <a:latin typeface="Galdeano"/>
                <a:ea typeface="Galdeano"/>
                <a:cs typeface="Galdeano"/>
                <a:sym typeface="Galdeano"/>
              </a:rPr>
              <a:t>Working with Zach Ives and </a:t>
            </a:r>
            <a:r>
              <a:rPr lang="en-US" sz="1200" dirty="0" err="1" smtClean="0">
                <a:latin typeface="Galdeano"/>
                <a:ea typeface="Galdeano"/>
                <a:cs typeface="Galdeano"/>
                <a:sym typeface="Galdeano"/>
              </a:rPr>
              <a:t>Santosh</a:t>
            </a:r>
            <a:r>
              <a:rPr lang="en-US" sz="1200" dirty="0" smtClean="0">
                <a:latin typeface="Galdeano"/>
                <a:ea typeface="Galdeano"/>
                <a:cs typeface="Galdeano"/>
                <a:sym typeface="Galdeano"/>
              </a:rPr>
              <a:t> Kumar, </a:t>
            </a:r>
            <a:r>
              <a:rPr lang="en-US" sz="1200" dirty="0" err="1" smtClean="0">
                <a:latin typeface="Galdeano"/>
                <a:ea typeface="Galdeano"/>
                <a:cs typeface="Galdeano"/>
                <a:sym typeface="Galdeano"/>
              </a:rPr>
              <a:t>mProv</a:t>
            </a:r>
            <a:r>
              <a:rPr lang="en-US" sz="1200" dirty="0" smtClean="0">
                <a:latin typeface="Galdeano"/>
                <a:ea typeface="Galdeano"/>
                <a:cs typeface="Galdeano"/>
                <a:sym typeface="Galdeano"/>
              </a:rPr>
              <a:t> Project</a:t>
            </a:r>
          </a:p>
          <a:p>
            <a:pPr marL="457200" indent="-381000">
              <a:spcAft>
                <a:spcPts val="0"/>
              </a:spcAft>
              <a:buFont typeface="Arial"/>
              <a:buChar char="●"/>
            </a:pPr>
            <a:r>
              <a:rPr lang="en-US" sz="1200" dirty="0" smtClean="0">
                <a:latin typeface="Galdeano"/>
                <a:ea typeface="Galdeano"/>
                <a:cs typeface="Galdeano"/>
                <a:sym typeface="Galdeano"/>
              </a:rPr>
              <a:t>Working within the context of IEEE standards P1752 Working group</a:t>
            </a:r>
            <a:endParaRPr lang="en-US" sz="1050" dirty="0"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F328A-16EF-6444-904D-274E99C0E4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4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22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9a8b25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9a8b25e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6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275"/>
            <a:ext cx="121920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9139"/>
            <a:ext cx="10363200" cy="1976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7976"/>
            <a:ext cx="10363200" cy="1978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5766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2540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508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600200"/>
            <a:ext cx="5080000" cy="4495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E886EA3-0F85-6F40-A315-A04278391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7, </a:t>
            </a:r>
            <a:r>
              <a:rPr lang="is-IS"/>
              <a:t>2017</a:t>
            </a:r>
            <a:r>
              <a:rPr lang="en-US"/>
              <a:t>: I. Sim</a:t>
            </a:r>
            <a:endParaRPr lang="en-US" sz="1400" i="0">
              <a:latin typeface="Time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FC45C21-CE0A-3345-B9A4-496CE35DA8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Epi 206 — Medical Informatics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E2BDF1B-303A-B444-9B17-411779B5A8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2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853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8154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4974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7635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2841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417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601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226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39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8820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97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FEABD3-B65E-2E42-AFC8-3EE65CAA816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D007BF-3917-464B-B9CD-5448348E0F5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8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714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health.org/documentation/#/schema-docs/schema-design-principles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ites.ieee.org/sagroups-1752/" TargetMode="External"/><Relationship Id="rId4" Type="http://schemas.openxmlformats.org/officeDocument/2006/relationships/hyperlink" Target="http://openmhealth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" TargetMode="External"/><Relationship Id="rId4" Type="http://schemas.openxmlformats.org/officeDocument/2006/relationships/hyperlink" Target="http://hl7.org/fhir/index.html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index.html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/modules.html" TargetMode="External"/><Relationship Id="rId4" Type="http://schemas.openxmlformats.org/officeDocument/2006/relationships/hyperlink" Target="http://hl7.org/fhir/resourcelist.html" TargetMode="External"/><Relationship Id="rId5" Type="http://schemas.openxmlformats.org/officeDocument/2006/relationships/hyperlink" Target="http://hl7.org/fhir/documentation.html" TargetMode="External"/><Relationship Id="rId6" Type="http://schemas.openxmlformats.org/officeDocument/2006/relationships/hyperlink" Target="http://wiki.hl7.org/index.php?title=FHIR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chat.fhir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edata1.github.io/mFHIR/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edata1.github.io/mFHIR/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marthealthit.org/authorization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ds-hooks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jpe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tif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emf"/><Relationship Id="rId5" Type="http://schemas.openxmlformats.org/officeDocument/2006/relationships/image" Target="../media/image12.emf"/><Relationship Id="rId6" Type="http://schemas.openxmlformats.org/officeDocument/2006/relationships/image" Target="../media/image10.tiff"/><Relationship Id="rId7" Type="http://schemas.openxmlformats.org/officeDocument/2006/relationships/image" Target="../media/image17.png"/><Relationship Id="rId8" Type="http://schemas.openxmlformats.org/officeDocument/2006/relationships/image" Target="../media/image15.emf"/><Relationship Id="rId9" Type="http://schemas.openxmlformats.org/officeDocument/2006/relationships/image" Target="../media/image13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8.tif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tif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EBDFF-0898-B540-98CC-0FA1450C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00200"/>
            <a:ext cx="5164667" cy="1524000"/>
          </a:xfrm>
          <a:prstGeom prst="rect">
            <a:avLst/>
          </a:prstGeom>
        </p:spPr>
      </p:pic>
      <p:sp>
        <p:nvSpPr>
          <p:cNvPr id="6" name="Shape 195"/>
          <p:cNvSpPr txBox="1">
            <a:spLocks/>
          </p:cNvSpPr>
          <p:nvPr/>
        </p:nvSpPr>
        <p:spPr>
          <a:xfrm>
            <a:off x="1752600" y="2971800"/>
            <a:ext cx="87657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ＭＳ Ｐゴシック" pitchFamily="-11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FHIR and Beyond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2672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November 5, 2018</a:t>
            </a:r>
          </a:p>
          <a:p>
            <a:pPr algn="l"/>
            <a:r>
              <a:rPr lang="en-US" dirty="0"/>
              <a:t>SF </a:t>
            </a:r>
            <a:r>
              <a:rPr lang="en-US" dirty="0" err="1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86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F9D0C-BA46-D149-A531-464AE08D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 </a:t>
            </a:r>
            <a:r>
              <a:rPr lang="en-US" sz="3800" dirty="0" smtClean="0"/>
              <a:t>Instances of Step Count</a:t>
            </a:r>
            <a:endParaRPr lang="en-US" sz="3800" dirty="0"/>
          </a:p>
        </p:txBody>
      </p:sp>
      <p:pic>
        <p:nvPicPr>
          <p:cNvPr id="3" name="Picture 2" descr="Screen Shot 2018-11-05 at 11.3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37360"/>
            <a:ext cx="5943600" cy="2794000"/>
          </a:xfrm>
          <a:prstGeom prst="rect">
            <a:avLst/>
          </a:prstGeom>
        </p:spPr>
      </p:pic>
      <p:pic>
        <p:nvPicPr>
          <p:cNvPr id="4" name="Picture 3" descr="Screen Shot 2018-11-05 at 11.38.3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5910"/>
            <a:ext cx="5816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B0A3EF-6D7B-0A48-A0DA-065361E1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To answer use case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C5A5FD-37D5-D945-BE64-D944C660B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342900">
              <a:spcAft>
                <a:spcPts val="0"/>
              </a:spcAft>
              <a:buFont typeface="Courier New"/>
              <a:buChar char="o"/>
            </a:pPr>
            <a:endParaRPr lang="en-US" dirty="0">
              <a:latin typeface="Galdeano"/>
              <a:ea typeface="Galdeano"/>
              <a:cs typeface="Galdeano"/>
              <a:sym typeface="Galdeano"/>
            </a:endParaRP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"properties": </a:t>
            </a: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   "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step_count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": number</a:t>
            </a: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   "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effective_time_frame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": time interval</a:t>
            </a: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   "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descriptive_statistic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": value set that includes average</a:t>
            </a: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   "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descriptive_statistic_denominator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": value set that includes day</a:t>
            </a:r>
          </a:p>
          <a:p>
            <a:pPr marL="571500" lvl="1" indent="0">
              <a:spcAft>
                <a:spcPts val="0"/>
              </a:spcAft>
              <a:buNone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   "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met_value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": </a:t>
            </a:r>
            <a:r>
              <a:rPr lang="en-US" dirty="0" smtClean="0">
                <a:latin typeface="Galdeano"/>
                <a:ea typeface="Galdeano"/>
                <a:cs typeface="Galdeano"/>
                <a:sym typeface="Galdeano"/>
              </a:rPr>
              <a:t>number</a:t>
            </a:r>
          </a:p>
          <a:p>
            <a:pPr marL="571500" lvl="1" indent="0">
              <a:spcAft>
                <a:spcPts val="0"/>
              </a:spcAft>
              <a:buNone/>
            </a:pPr>
            <a:endParaRPr lang="en-US" sz="2400" dirty="0" smtClean="0">
              <a:latin typeface="Galdeano"/>
              <a:ea typeface="Galdeano"/>
              <a:cs typeface="Galdeano"/>
              <a:sym typeface="Galdeano"/>
            </a:endParaRPr>
          </a:p>
          <a:p>
            <a:pPr marL="457200" indent="-381000">
              <a:spcAft>
                <a:spcPts val="0"/>
              </a:spcAft>
              <a:buFont typeface="Arial"/>
              <a:buChar char="●"/>
            </a:pPr>
            <a:r>
              <a:rPr lang="en-US" sz="2400" dirty="0" smtClean="0">
                <a:latin typeface="Galdeano"/>
                <a:ea typeface="Galdeano"/>
                <a:cs typeface="Galdeano"/>
                <a:sym typeface="Galdeano"/>
              </a:rPr>
              <a:t>Mobile </a:t>
            </a:r>
            <a:r>
              <a:rPr lang="en-US" sz="2400" dirty="0">
                <a:latin typeface="Galdeano"/>
                <a:ea typeface="Galdeano"/>
                <a:cs typeface="Galdeano"/>
                <a:sym typeface="Galdeano"/>
              </a:rPr>
              <a:t>health data and metadata standards are needed</a:t>
            </a:r>
          </a:p>
          <a:p>
            <a:pPr marL="914400" lvl="1" indent="-342900"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Make data aggregation across multiple sources easier and more accurate </a:t>
            </a:r>
          </a:p>
          <a:p>
            <a:pPr marL="914400" lvl="1" indent="-342900"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Reduce costs of using 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mHealth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 data to make biomedical discoveries, improve health, manage disease</a:t>
            </a:r>
          </a:p>
          <a:p>
            <a:pPr marL="914400" lvl="1" indent="-342900"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Facilitate development of digital biomarkers and their use in observational studies and clinical </a:t>
            </a:r>
            <a:r>
              <a:rPr lang="en-US" dirty="0" smtClean="0">
                <a:latin typeface="Galdeano"/>
                <a:ea typeface="Galdeano"/>
                <a:cs typeface="Galdeano"/>
                <a:sym typeface="Galdeano"/>
              </a:rPr>
              <a:t>trials</a:t>
            </a:r>
            <a:endParaRPr lang="en-US" dirty="0">
              <a:latin typeface="Galdeano"/>
              <a:ea typeface="Galdeano"/>
              <a:cs typeface="Galdeano"/>
              <a:sym typeface="Galdean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3F192B-3500-F647-8C0C-F8E2872E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Open </a:t>
            </a:r>
            <a:r>
              <a:rPr lang="en-US" sz="3800" dirty="0" err="1"/>
              <a:t>mHealth</a:t>
            </a:r>
            <a:r>
              <a:rPr lang="en-US" sz="3800" dirty="0"/>
              <a:t> 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50656-1F80-3E4F-A54B-34137ADE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381000">
              <a:spcAft>
                <a:spcPts val="0"/>
              </a:spcAft>
              <a:buFont typeface="Arial"/>
              <a:buChar char="●"/>
            </a:pPr>
            <a:r>
              <a:rPr lang="en-US" sz="2400" dirty="0">
                <a:latin typeface="Galdeano"/>
                <a:ea typeface="Galdeano"/>
                <a:cs typeface="Galdeano"/>
                <a:sym typeface="Galdeano"/>
              </a:rPr>
              <a:t>A schema structures data and follows </a:t>
            </a:r>
            <a:r>
              <a:rPr lang="en-US" sz="2400" u="sng" dirty="0">
                <a:latin typeface="Galdeano"/>
                <a:ea typeface="Galdeano"/>
                <a:cs typeface="Galdeano"/>
                <a:sym typeface="Galdeano"/>
                <a:hlinkClick r:id="rId3"/>
              </a:rPr>
              <a:t>design principles</a:t>
            </a:r>
            <a:r>
              <a:rPr lang="en-US" sz="2400" dirty="0">
                <a:latin typeface="Galdeano"/>
                <a:ea typeface="Galdeano"/>
                <a:cs typeface="Galdeano"/>
                <a:sym typeface="Galdeano"/>
              </a:rPr>
              <a:t> </a:t>
            </a:r>
          </a:p>
          <a:p>
            <a:pPr marL="457200" indent="-381000">
              <a:spcAft>
                <a:spcPts val="0"/>
              </a:spcAft>
              <a:buFont typeface="Arial"/>
              <a:buChar char="●"/>
            </a:pPr>
            <a:r>
              <a:rPr lang="en-US" sz="2400" dirty="0">
                <a:latin typeface="Galdeano"/>
                <a:ea typeface="Galdeano"/>
                <a:cs typeface="Galdeano"/>
                <a:sym typeface="Galdeano"/>
              </a:rPr>
              <a:t>Each data point, includes</a:t>
            </a:r>
          </a:p>
          <a:p>
            <a:pPr marL="914400" lvl="1" indent="-342900"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header (data point ID, body schema ID, creation date-</a:t>
            </a:r>
            <a:r>
              <a:rPr lang="en-US" dirty="0" smtClean="0">
                <a:latin typeface="Galdeano"/>
                <a:ea typeface="Galdeano"/>
                <a:cs typeface="Galdeano"/>
                <a:sym typeface="Galdeano"/>
              </a:rPr>
              <a:t>time, 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...)</a:t>
            </a:r>
          </a:p>
          <a:p>
            <a:pPr marL="914400" lvl="1" indent="-342900">
              <a:spcBef>
                <a:spcPts val="800"/>
              </a:spcBef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body (typically a measure, i.e. instance of a measure schema)</a:t>
            </a:r>
          </a:p>
          <a:p>
            <a:pPr marL="914400" lvl="1" indent="-342900">
              <a:spcBef>
                <a:spcPts val="800"/>
              </a:spcBef>
              <a:spcAft>
                <a:spcPts val="0"/>
              </a:spcAft>
              <a:buFont typeface="Courier New"/>
              <a:buChar char="o"/>
            </a:pP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annotation to SNOMED, LOINC, </a:t>
            </a:r>
            <a:r>
              <a:rPr lang="en-US" dirty="0" err="1">
                <a:latin typeface="Galdeano"/>
                <a:ea typeface="Galdeano"/>
                <a:cs typeface="Galdeano"/>
                <a:sym typeface="Galdeano"/>
              </a:rPr>
              <a:t>RxNORM</a:t>
            </a:r>
            <a:r>
              <a:rPr lang="en-US" dirty="0">
                <a:latin typeface="Galdeano"/>
                <a:ea typeface="Galdeano"/>
                <a:cs typeface="Galdeano"/>
                <a:sym typeface="Galdeano"/>
              </a:rPr>
              <a:t>, or UCUM</a:t>
            </a:r>
          </a:p>
          <a:p>
            <a:endParaRPr lang="en-US" dirty="0"/>
          </a:p>
        </p:txBody>
      </p:sp>
      <p:pic>
        <p:nvPicPr>
          <p:cNvPr id="4" name="Shape 204" descr="Screen Shot 2017-08-23 at 4.00.12 PM.png">
            <a:extLst>
              <a:ext uri="{FF2B5EF4-FFF2-40B4-BE49-F238E27FC236}">
                <a16:creationId xmlns="" xmlns:a16="http://schemas.microsoft.com/office/drawing/2014/main" id="{FB54296B-21B1-8A4D-AFCF-8C283FD694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500" y="4062242"/>
            <a:ext cx="8748998" cy="1720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1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F9D0C-BA46-D149-A531-464AE08D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Example Header Instance</a:t>
            </a:r>
          </a:p>
        </p:txBody>
      </p:sp>
      <p:pic>
        <p:nvPicPr>
          <p:cNvPr id="3" name="Picture 2" descr="Screen Shot 2018-11-05 at 11.55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2574"/>
            <a:ext cx="573786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9F34C-4D0C-6243-96B0-80E183E9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A7D7B4-736D-4A48-91B0-ED511859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Standardizing </a:t>
            </a:r>
            <a:r>
              <a:rPr lang="en-US" dirty="0" err="1"/>
              <a:t>mHealth</a:t>
            </a:r>
            <a:r>
              <a:rPr lang="en-US" dirty="0"/>
              <a:t> data and metadata will promote data aggregation and improve use of </a:t>
            </a:r>
            <a:r>
              <a:rPr lang="en-US" dirty="0" err="1"/>
              <a:t>mHealth</a:t>
            </a:r>
            <a:r>
              <a:rPr lang="en-US" dirty="0"/>
              <a:t> data for discovery and care</a:t>
            </a:r>
          </a:p>
          <a:p>
            <a:r>
              <a:rPr lang="en-US" dirty="0"/>
              <a:t>Open </a:t>
            </a:r>
            <a:r>
              <a:rPr lang="en-US" dirty="0" err="1"/>
              <a:t>mHealth</a:t>
            </a:r>
            <a:r>
              <a:rPr lang="en-US" dirty="0"/>
              <a:t> provides clean, clear semantics indexed to standard vocabularies and optimized for </a:t>
            </a:r>
            <a:r>
              <a:rPr lang="en-US" dirty="0" err="1"/>
              <a:t>mHealth</a:t>
            </a:r>
            <a:r>
              <a:rPr lang="en-US" dirty="0"/>
              <a:t> use cases</a:t>
            </a:r>
          </a:p>
          <a:p>
            <a:r>
              <a:rPr lang="en-US" dirty="0"/>
              <a:t>Open </a:t>
            </a:r>
            <a:r>
              <a:rPr lang="en-US" dirty="0" err="1"/>
              <a:t>mHealth</a:t>
            </a:r>
            <a:r>
              <a:rPr lang="en-US" dirty="0"/>
              <a:t> community is growing, and will be further driven by</a:t>
            </a:r>
          </a:p>
          <a:p>
            <a:pPr lvl="1"/>
            <a:r>
              <a:rPr lang="en-US" dirty="0" err="1"/>
              <a:t>mFHIR</a:t>
            </a:r>
            <a:r>
              <a:rPr lang="en-US" dirty="0"/>
              <a:t> Implementation Guide</a:t>
            </a:r>
          </a:p>
          <a:p>
            <a:pPr lvl="1"/>
            <a:r>
              <a:rPr lang="en-US" dirty="0"/>
              <a:t>IEEE P1752 standards process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60C342C-CD5C-A144-926E-60A94C9AA7F6}"/>
              </a:ext>
            </a:extLst>
          </p:cNvPr>
          <p:cNvSpPr/>
          <p:nvPr/>
        </p:nvSpPr>
        <p:spPr>
          <a:xfrm>
            <a:off x="4123688" y="5158084"/>
            <a:ext cx="4005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err="1">
                <a:hlinkClick r:id="rId3"/>
              </a:rPr>
              <a:t>sites.ieee.org</a:t>
            </a:r>
            <a:r>
              <a:rPr lang="en-US" sz="2000" dirty="0">
                <a:hlinkClick r:id="rId3"/>
              </a:rPr>
              <a:t>/sagroups-1752/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DD093D6-0DE8-1543-8A1C-2F188DA73B63}"/>
              </a:ext>
            </a:extLst>
          </p:cNvPr>
          <p:cNvSpPr/>
          <p:nvPr/>
        </p:nvSpPr>
        <p:spPr>
          <a:xfrm>
            <a:off x="4725263" y="4503732"/>
            <a:ext cx="2802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http://openmhealth.org/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2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Introduction to FHIR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/>
              <a:t>Eric Haas, MS, DVM</a:t>
            </a:r>
            <a:endParaRPr/>
          </a:p>
          <a:p>
            <a:pPr marL="0" indent="0">
              <a:buClr>
                <a:schemeClr val="dk1"/>
              </a:buClr>
              <a:buSzPts val="1100"/>
            </a:pPr>
            <a:r>
              <a:rPr lang="en"/>
              <a:t>Nov 5, 2018</a:t>
            </a:r>
            <a:endParaRPr/>
          </a:p>
          <a:p>
            <a:pPr marL="0" indent="0"/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867" y="1379270"/>
            <a:ext cx="1934267" cy="116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1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What is FHIR?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- Healthcare records are increasingly becoming digitized.  - Patients move around the healthcare ecosystem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HL7</a:t>
            </a:r>
            <a:r>
              <a:rPr lang="en" dirty="0"/>
              <a:t> in the business of meeting these challenges for over 20 years producing healthcare data exchange and information modeling standards for over 20 years. </a:t>
            </a:r>
            <a:endParaRPr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b="1" u="sng" dirty="0">
                <a:solidFill>
                  <a:schemeClr val="hlink"/>
                </a:solidFill>
                <a:hlinkClick r:id="rId4"/>
              </a:rPr>
              <a:t>FHIR</a:t>
            </a:r>
            <a:r>
              <a:rPr lang="en" b="1" dirty="0"/>
              <a:t> is a new specification based on emerging industry approaches</a:t>
            </a:r>
            <a:endParaRPr b="1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185" y="2235703"/>
            <a:ext cx="9271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4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What Makes FHIR Different?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- A strong focus on implementation: fast and easy to implement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widely used RESTful practices and web standards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- Multiple implementation libraries and reference implementations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e.g.,Official API code libraries in Java and .Net to help you work with the standard.</a:t>
            </a:r>
            <a:endParaRPr sz="1867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examples available to kick-start development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638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Important Pieces of FHIR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At its core, FHIR contains a few primary components….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22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FHIR Resources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FHIR is based on "Resources" which are the common building blocks of content models (notionally equivalent to a physical model implemented in XML or JSON)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- Common metadata</a:t>
            </a:r>
            <a:endParaRPr sz="1867"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- Set of defined data elements </a:t>
            </a:r>
            <a:endParaRPr sz="1867"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- Extensible</a:t>
            </a:r>
            <a:endParaRPr sz="1867"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- Allow for human readability</a:t>
            </a:r>
            <a:endParaRPr sz="1867"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- JSON, HTML, RDF representations </a:t>
            </a:r>
            <a:endParaRPr sz="18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581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wearing a suit and tie smiling at the camera&#10;&#10;Description automatically generated">
            <a:extLst>
              <a:ext uri="{FF2B5EF4-FFF2-40B4-BE49-F238E27FC236}">
                <a16:creationId xmlns="" xmlns:a16="http://schemas.microsoft.com/office/drawing/2014/main" id="{9813DFE4-CF0A-B34F-B3FD-56860893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3" y="3658682"/>
            <a:ext cx="1397000" cy="1397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A0CF869-0EC8-C04F-BF7B-2DBB5B11B4D9}"/>
              </a:ext>
            </a:extLst>
          </p:cNvPr>
          <p:cNvGrpSpPr/>
          <p:nvPr/>
        </p:nvGrpSpPr>
        <p:grpSpPr>
          <a:xfrm>
            <a:off x="8665683" y="934161"/>
            <a:ext cx="1654620" cy="2032575"/>
            <a:chOff x="8505960" y="1353958"/>
            <a:chExt cx="1654620" cy="2032575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71B439A-9408-D747-A53E-5D4E38BD409C}"/>
                </a:ext>
              </a:extLst>
            </p:cNvPr>
            <p:cNvSpPr txBox="1"/>
            <p:nvPr/>
          </p:nvSpPr>
          <p:spPr>
            <a:xfrm>
              <a:off x="8505960" y="2801758"/>
              <a:ext cx="16546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Ida Sim, MD, PhD</a:t>
              </a:r>
            </a:p>
            <a:p>
              <a:r>
                <a:rPr lang="en-US" sz="1000" dirty="0"/>
                <a:t>Co-Founder Open mHealth</a:t>
              </a:r>
            </a:p>
            <a:p>
              <a:r>
                <a:rPr lang="en-US" sz="1000" dirty="0"/>
                <a:t>Professor of Medicine, UCSF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951DCEA8-67D3-5540-8CEA-3B52CF5D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05960" y="1353958"/>
              <a:ext cx="1447800" cy="14478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2725421-C80D-AB41-9A33-FF64B9568F6E}"/>
              </a:ext>
            </a:extLst>
          </p:cNvPr>
          <p:cNvGrpSpPr/>
          <p:nvPr/>
        </p:nvGrpSpPr>
        <p:grpSpPr>
          <a:xfrm>
            <a:off x="1925013" y="934161"/>
            <a:ext cx="1717137" cy="2049807"/>
            <a:chOff x="1765290" y="1353958"/>
            <a:chExt cx="1717137" cy="204980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739A614-45A4-7741-82D8-666E0A46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5290" y="1353958"/>
              <a:ext cx="1447800" cy="1447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4D3C838-B026-F44C-A0D9-F56ED36DD820}"/>
                </a:ext>
              </a:extLst>
            </p:cNvPr>
            <p:cNvSpPr txBox="1"/>
            <p:nvPr/>
          </p:nvSpPr>
          <p:spPr>
            <a:xfrm>
              <a:off x="1765290" y="2818990"/>
              <a:ext cx="17171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Simona Carini, MS</a:t>
              </a:r>
            </a:p>
            <a:p>
              <a:r>
                <a:rPr lang="en-US" sz="1000" dirty="0"/>
                <a:t>Data Scientist, Open mHealth</a:t>
              </a:r>
            </a:p>
            <a:p>
              <a:r>
                <a:rPr lang="en-US" sz="1000" dirty="0"/>
                <a:t>Research Scientist, UCSF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1F5EBE-0EA8-1041-BE08-8E92C8901E60}"/>
              </a:ext>
            </a:extLst>
          </p:cNvPr>
          <p:cNvGrpSpPr/>
          <p:nvPr/>
        </p:nvGrpSpPr>
        <p:grpSpPr>
          <a:xfrm>
            <a:off x="5211843" y="934161"/>
            <a:ext cx="1928733" cy="2246503"/>
            <a:chOff x="5651346" y="1293919"/>
            <a:chExt cx="1928733" cy="2246503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0C62DECB-3489-A44C-8EBC-EDD61D4CC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1346" y="1293919"/>
              <a:ext cx="1471354" cy="147135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B802619-C5DB-694A-8240-895BABD6720C}"/>
                </a:ext>
              </a:extLst>
            </p:cNvPr>
            <p:cNvSpPr txBox="1"/>
            <p:nvPr/>
          </p:nvSpPr>
          <p:spPr>
            <a:xfrm>
              <a:off x="5651346" y="2801758"/>
              <a:ext cx="19287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David Haddad, MA</a:t>
              </a:r>
            </a:p>
            <a:p>
              <a:r>
                <a:rPr lang="en-US" sz="1000" dirty="0"/>
                <a:t>Co-Founder &amp; Executive Director,</a:t>
              </a:r>
            </a:p>
            <a:p>
              <a:r>
                <a:rPr lang="en-US" sz="1000" dirty="0"/>
                <a:t>Open </a:t>
              </a:r>
              <a:r>
                <a:rPr lang="en-US" sz="1000" dirty="0" err="1"/>
                <a:t>mHealth</a:t>
              </a:r>
              <a:endParaRPr lang="en-US" sz="1000" dirty="0"/>
            </a:p>
            <a:p>
              <a:r>
                <a:rPr lang="en-US" sz="1000" dirty="0"/>
                <a:t>CEO, Overlap Health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32D9716-FEDE-C043-85CF-414AE7A253E7}"/>
              </a:ext>
            </a:extLst>
          </p:cNvPr>
          <p:cNvSpPr txBox="1"/>
          <p:nvPr/>
        </p:nvSpPr>
        <p:spPr>
          <a:xfrm>
            <a:off x="8665683" y="5069305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Eric Soto, MS</a:t>
            </a:r>
          </a:p>
          <a:p>
            <a:r>
              <a:rPr lang="en-US" sz="1000" dirty="0"/>
              <a:t>Research Scientist</a:t>
            </a:r>
          </a:p>
          <a:p>
            <a:r>
              <a:rPr lang="en-US" sz="1000" dirty="0"/>
              <a:t>Georgia Tech Research Institute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E0CB848-9FDD-DA46-A716-F8847E5F4D20}"/>
              </a:ext>
            </a:extLst>
          </p:cNvPr>
          <p:cNvSpPr txBox="1"/>
          <p:nvPr/>
        </p:nvSpPr>
        <p:spPr>
          <a:xfrm>
            <a:off x="1925013" y="5086537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Jon Duke, MD</a:t>
            </a:r>
          </a:p>
          <a:p>
            <a:r>
              <a:rPr lang="en-US" sz="1000" dirty="0"/>
              <a:t>Dir, Health Informatics</a:t>
            </a:r>
          </a:p>
          <a:p>
            <a:r>
              <a:rPr lang="en-US" sz="1000" dirty="0"/>
              <a:t>Georgia Tech College of Computing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D61CE88-5978-C646-9D07-CB648247AEFF}"/>
              </a:ext>
            </a:extLst>
          </p:cNvPr>
          <p:cNvSpPr txBox="1"/>
          <p:nvPr/>
        </p:nvSpPr>
        <p:spPr>
          <a:xfrm>
            <a:off x="5211843" y="51293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Eric Haas</a:t>
            </a:r>
          </a:p>
          <a:p>
            <a:r>
              <a:rPr lang="en-US" sz="1000" dirty="0"/>
              <a:t>President and CEO</a:t>
            </a:r>
          </a:p>
          <a:p>
            <a:r>
              <a:rPr lang="en-US" sz="1000" dirty="0"/>
              <a:t>Health </a:t>
            </a:r>
            <a:r>
              <a:rPr lang="en-US" sz="1000" dirty="0" err="1"/>
              <a:t>eData</a:t>
            </a:r>
            <a:r>
              <a:rPr lang="en-US" sz="1000" dirty="0"/>
              <a:t>, Inc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9BD2B5F-0B0A-F143-A03D-DC2A9630B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320" y="3646905"/>
            <a:ext cx="1422400" cy="142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7B94140E-DE36-C64E-983D-27832F8E3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3715" y="3621505"/>
            <a:ext cx="1409768" cy="14097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0749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0">
              <a:buNone/>
            </a:pPr>
            <a:endParaRPr sz="1333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3" y="336267"/>
            <a:ext cx="5779200" cy="5678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1459334"/>
            <a:ext cx="6018767" cy="479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44477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FHIR RESTful APIs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Although not required, the FHIR specification targets RESTful interfaces for API implementation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The RESTful API defines a set of common interactions</a:t>
            </a:r>
            <a:endParaRPr/>
          </a:p>
          <a:p>
            <a:pPr marL="1219170">
              <a:spcBef>
                <a:spcPts val="2133"/>
              </a:spcBef>
              <a:buChar char="-"/>
            </a:pPr>
            <a:r>
              <a:rPr lang="en"/>
              <a:t>Read</a:t>
            </a:r>
            <a:endParaRPr/>
          </a:p>
          <a:p>
            <a:pPr marL="1219170">
              <a:buChar char="-"/>
            </a:pPr>
            <a:r>
              <a:rPr lang="en"/>
              <a:t>Update</a:t>
            </a:r>
            <a:endParaRPr/>
          </a:p>
          <a:p>
            <a:pPr marL="1219170">
              <a:buChar char="-"/>
            </a:pPr>
            <a:r>
              <a:rPr lang="en"/>
              <a:t>Search</a:t>
            </a:r>
            <a:endParaRPr/>
          </a:p>
          <a:p>
            <a:pPr marL="1219170">
              <a:buChar char="-"/>
            </a:pPr>
            <a:r>
              <a:rPr lang="en"/>
              <a:t>etc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8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Terminology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FHIR has a strong emphasis on terminology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ValueSets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CodeSystems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Terminology Services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34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Other FHIR Capabilities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Other capabilities defined as well</a:t>
            </a:r>
            <a:endParaRPr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 sz="1867"/>
              <a:t> - Operations*</a:t>
            </a:r>
            <a:endParaRPr sz="1867"/>
          </a:p>
          <a:p>
            <a:pPr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 - FHIR Messaging</a:t>
            </a:r>
            <a:endParaRPr sz="1867"/>
          </a:p>
          <a:p>
            <a:pPr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 - exchanging FHIR Documents</a:t>
            </a:r>
            <a:endParaRPr sz="1867"/>
          </a:p>
          <a:p>
            <a:pPr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 - asynch</a:t>
            </a:r>
            <a:endParaRPr sz="1867"/>
          </a:p>
          <a:p>
            <a:pPr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 - GraphQl</a:t>
            </a:r>
            <a:endParaRPr sz="1867"/>
          </a:p>
          <a:p>
            <a:pPr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 - Persistence/Data bases</a:t>
            </a:r>
            <a:endParaRPr sz="1867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868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Experiencing The Base Standard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Current Official Published Version (Currently: Release 3 with 1 technical errata):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http://hl7.org/fhir/index.html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34" y="2525067"/>
            <a:ext cx="8893468" cy="2774067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1889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 Word About Versions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Several Published Versions of FHIR and a *CI Build*</a:t>
            </a: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sz="1867"/>
              <a:t>Current Official Published Version (Currently: Release 3 with 1 technical errata)</a:t>
            </a:r>
            <a:endParaRPr sz="1867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sz="1867"/>
              <a:t>Next version - Release 4 - coming out in January.</a:t>
            </a:r>
            <a:endParaRPr sz="18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91" y="2147763"/>
            <a:ext cx="9608309" cy="76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35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Where to Get More Information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/>
              <a:t>Want more information?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</a:t>
            </a:r>
            <a:r>
              <a:rPr lang="en" u="sng">
                <a:solidFill>
                  <a:schemeClr val="hlink"/>
                </a:solidFill>
                <a:hlinkClick r:id="rId3"/>
              </a:rPr>
              <a:t>Getting Started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</a:t>
            </a:r>
            <a:r>
              <a:rPr lang="en" u="sng">
                <a:solidFill>
                  <a:schemeClr val="hlink"/>
                </a:solidFill>
                <a:hlinkClick r:id="rId4"/>
              </a:rPr>
              <a:t>Resource Index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Resource Guide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</a:t>
            </a:r>
            <a:r>
              <a:rPr lang="en" u="sng">
                <a:solidFill>
                  <a:schemeClr val="hlink"/>
                </a:solidFill>
                <a:hlinkClick r:id="rId5"/>
              </a:rPr>
              <a:t>Documentation Index</a:t>
            </a:r>
            <a:endParaRPr/>
          </a:p>
          <a:p>
            <a:pPr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</a:t>
            </a:r>
            <a:r>
              <a:rPr lang="en" u="sng">
                <a:solidFill>
                  <a:schemeClr val="hlink"/>
                </a:solidFill>
                <a:hlinkClick r:id="rId6"/>
              </a:rPr>
              <a:t>Support Links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0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Next Steps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Read the spec!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Join the FHIR Community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	Sign up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chat.fhir.org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6505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Are Omh And Fhir Are Related?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 Both content models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- OMH focuses on mobile patient generated data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OMH uses JSON schema for content modeling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/>
              <a:t>- FHIR provide a robust API Framework.</a:t>
            </a:r>
            <a:endParaRPr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/>
              <a:t>- OMH and FHIR can be mapped to each other</a:t>
            </a:r>
            <a:endParaRPr/>
          </a:p>
          <a:p>
            <a:pPr indent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- </a:t>
            </a:r>
            <a:r>
              <a:rPr lang="en" sz="1867"/>
              <a:t>Focus of the </a:t>
            </a:r>
            <a:r>
              <a:rPr lang="en" sz="1867" u="sng">
                <a:solidFill>
                  <a:schemeClr val="hlink"/>
                </a:solidFill>
                <a:hlinkClick r:id="rId3"/>
              </a:rPr>
              <a:t>Open mHealth to FHIR Implementation Guide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033" y="1356968"/>
            <a:ext cx="6299400" cy="86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07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buSzPts val="1100"/>
            </a:pPr>
            <a:r>
              <a:rPr lang="en" sz="4000" u="sng">
                <a:solidFill>
                  <a:schemeClr val="accent5"/>
                </a:solidFill>
                <a:hlinkClick r:id="rId3"/>
              </a:rPr>
              <a:t>Open mHealth to FHIR Implementation Guide</a:t>
            </a:r>
            <a:endParaRPr sz="4000">
              <a:solidFill>
                <a:schemeClr val="dk2"/>
              </a:solidFill>
            </a:endParaRPr>
          </a:p>
          <a:p>
            <a:pPr>
              <a:spcBef>
                <a:spcPts val="2133"/>
              </a:spcBef>
            </a:pP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067" y="2068101"/>
            <a:ext cx="8299332" cy="388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13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EBDFF-0898-B540-98CC-0FA1450C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00200"/>
            <a:ext cx="5164667" cy="1524000"/>
          </a:xfrm>
          <a:prstGeom prst="rect">
            <a:avLst/>
          </a:prstGeom>
        </p:spPr>
      </p:pic>
      <p:sp>
        <p:nvSpPr>
          <p:cNvPr id="6" name="Shape 195"/>
          <p:cNvSpPr txBox="1">
            <a:spLocks/>
          </p:cNvSpPr>
          <p:nvPr/>
        </p:nvSpPr>
        <p:spPr>
          <a:xfrm>
            <a:off x="1752600" y="2971800"/>
            <a:ext cx="87657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ＭＳ Ｐゴシック" pitchFamily="-11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mHealth -- EHR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2672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David Haddad</a:t>
            </a:r>
          </a:p>
          <a:p>
            <a:pPr algn="l"/>
            <a:r>
              <a:rPr lang="en-US" dirty="0"/>
              <a:t>Open mHealth and Overlap, Inc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November 5, 2018</a:t>
            </a:r>
          </a:p>
          <a:p>
            <a:pPr algn="l"/>
            <a:r>
              <a:rPr lang="en-US" dirty="0"/>
              <a:t>SF </a:t>
            </a:r>
            <a:r>
              <a:rPr lang="en-US" dirty="0" err="1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Smart App workflow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36363"/>
              </a:lnSpc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lnSpc>
                <a:spcPct val="136363"/>
              </a:lnSpc>
              <a:spcBef>
                <a:spcPts val="667"/>
              </a:spcBef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lnSpc>
                <a:spcPct val="136363"/>
              </a:lnSpc>
              <a:spcBef>
                <a:spcPts val="667"/>
              </a:spcBef>
              <a:buNone/>
            </a:pPr>
            <a:endParaRPr sz="3200" dirty="0">
              <a:solidFill>
                <a:schemeClr val="dk1"/>
              </a:solidFill>
            </a:endParaRPr>
          </a:p>
          <a:p>
            <a:pPr indent="-507987">
              <a:lnSpc>
                <a:spcPct val="136363"/>
              </a:lnSpc>
              <a:spcBef>
                <a:spcPts val="667"/>
              </a:spcBef>
              <a:buClr>
                <a:schemeClr val="dk1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Retrieving OMH data in native OMH Schema format</a:t>
            </a:r>
            <a:endParaRPr sz="3200" dirty="0">
              <a:solidFill>
                <a:schemeClr val="dk1"/>
              </a:solidFill>
            </a:endParaRPr>
          </a:p>
          <a:p>
            <a:pPr indent="-507987">
              <a:lnSpc>
                <a:spcPct val="136363"/>
              </a:lnSpc>
              <a:buClr>
                <a:schemeClr val="dk1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Retrieving OMH data as FHIR Observations</a:t>
            </a:r>
            <a:endParaRPr sz="3200" dirty="0">
              <a:solidFill>
                <a:schemeClr val="dk1"/>
              </a:solidFill>
            </a:endParaRPr>
          </a:p>
          <a:p>
            <a:pPr lvl="1" indent="-457189">
              <a:lnSpc>
                <a:spcPct val="136363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400" dirty="0" smtClean="0">
                <a:solidFill>
                  <a:schemeClr val="dk1"/>
                </a:solidFill>
              </a:rPr>
              <a:t>*</a:t>
            </a:r>
            <a:r>
              <a:rPr lang="en" sz="2400" dirty="0" smtClean="0">
                <a:solidFill>
                  <a:schemeClr val="dk1"/>
                </a:solidFill>
              </a:rPr>
              <a:t>Requires </a:t>
            </a:r>
            <a:r>
              <a:rPr lang="en" sz="2400" dirty="0">
                <a:solidFill>
                  <a:schemeClr val="dk1"/>
                </a:solidFill>
              </a:rPr>
              <a:t>Mapping OMH to FHIR</a:t>
            </a:r>
            <a:endParaRPr sz="2400" dirty="0">
              <a:solidFill>
                <a:schemeClr val="dk1"/>
              </a:solidFill>
            </a:endParaRPr>
          </a:p>
          <a:p>
            <a:pPr marL="0" indent="0">
              <a:lnSpc>
                <a:spcPct val="136363"/>
              </a:lnSpc>
              <a:spcBef>
                <a:spcPts val="667"/>
              </a:spcBef>
              <a:buNone/>
            </a:pPr>
            <a:endParaRPr sz="3200" dirty="0">
              <a:solidFill>
                <a:schemeClr val="dk1"/>
              </a:solidFill>
            </a:endParaRPr>
          </a:p>
          <a:p>
            <a:pPr indent="0">
              <a:spcBef>
                <a:spcPts val="667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53" name="Google Shape;153;p28"/>
          <p:cNvSpPr/>
          <p:nvPr/>
        </p:nvSpPr>
        <p:spPr>
          <a:xfrm>
            <a:off x="731567" y="1937467"/>
            <a:ext cx="1992800" cy="92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EHR</a:t>
            </a:r>
            <a:endParaRPr sz="2400"/>
          </a:p>
        </p:txBody>
      </p:sp>
      <p:sp>
        <p:nvSpPr>
          <p:cNvPr id="154" name="Google Shape;154;p28"/>
          <p:cNvSpPr/>
          <p:nvPr/>
        </p:nvSpPr>
        <p:spPr>
          <a:xfrm>
            <a:off x="4826200" y="1937467"/>
            <a:ext cx="1992800" cy="92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OMH to FHIR Server</a:t>
            </a:r>
            <a:endParaRPr dirty="0"/>
          </a:p>
        </p:txBody>
      </p:sp>
      <p:sp>
        <p:nvSpPr>
          <p:cNvPr id="155" name="Google Shape;155;p28"/>
          <p:cNvSpPr/>
          <p:nvPr/>
        </p:nvSpPr>
        <p:spPr>
          <a:xfrm>
            <a:off x="2904367" y="2141433"/>
            <a:ext cx="1490800" cy="1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28"/>
          <p:cNvSpPr/>
          <p:nvPr/>
        </p:nvSpPr>
        <p:spPr>
          <a:xfrm rot="10798155">
            <a:off x="2974669" y="2468296"/>
            <a:ext cx="1490800" cy="1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" name="Google Shape;157;p28"/>
          <p:cNvSpPr/>
          <p:nvPr/>
        </p:nvSpPr>
        <p:spPr>
          <a:xfrm>
            <a:off x="8701133" y="1937467"/>
            <a:ext cx="1992800" cy="92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/>
              <a:t>Patient Mobile Health Data</a:t>
            </a:r>
            <a:endParaRPr dirty="0"/>
          </a:p>
        </p:txBody>
      </p:sp>
      <p:sp>
        <p:nvSpPr>
          <p:cNvPr id="158" name="Google Shape;158;p28"/>
          <p:cNvSpPr/>
          <p:nvPr/>
        </p:nvSpPr>
        <p:spPr>
          <a:xfrm>
            <a:off x="7117133" y="2141433"/>
            <a:ext cx="1490800" cy="1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8"/>
          <p:cNvSpPr/>
          <p:nvPr/>
        </p:nvSpPr>
        <p:spPr>
          <a:xfrm rot="10798155">
            <a:off x="7117136" y="2468296"/>
            <a:ext cx="1490800" cy="15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7740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Smart App </a:t>
            </a:r>
            <a:r>
              <a:rPr lang="en" dirty="0" smtClean="0"/>
              <a:t>workflow</a:t>
            </a:r>
            <a:r>
              <a:rPr lang="en-US" dirty="0" smtClean="0"/>
              <a:t>: What is Smart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r>
              <a:rPr lang="en" dirty="0"/>
              <a:t>The </a:t>
            </a:r>
            <a:r>
              <a:rPr lang="en" u="sng" dirty="0">
                <a:solidFill>
                  <a:schemeClr val="accent5"/>
                </a:solidFill>
                <a:hlinkClick r:id="rId3"/>
              </a:rPr>
              <a:t>SMART App Launch Framework</a:t>
            </a:r>
            <a:r>
              <a:rPr lang="en" dirty="0"/>
              <a:t> connects third-party applications to Electronic Health Record data, allowing apps to launch from inside or outside the user interface of an EHR system.</a:t>
            </a:r>
            <a:endParaRPr dirty="0"/>
          </a:p>
          <a:p>
            <a:pPr indent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None/>
            </a:pPr>
            <a:r>
              <a:rPr lang="en" dirty="0"/>
              <a:t>- Based on *</a:t>
            </a:r>
            <a:r>
              <a:rPr lang="en" dirty="0" err="1"/>
              <a:t>OAuth</a:t>
            </a:r>
            <a:r>
              <a:rPr lang="en" dirty="0"/>
              <a:t> 2.0* authorization protocol.</a:t>
            </a:r>
            <a:endParaRPr dirty="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404" y="1678505"/>
            <a:ext cx="1822433" cy="1244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046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>
              <a:lnSpc>
                <a:spcPct val="136363"/>
              </a:lnSpc>
              <a:spcAft>
                <a:spcPts val="667"/>
              </a:spcAft>
            </a:pPr>
            <a:r>
              <a:rPr lang="en" sz="3200" dirty="0"/>
              <a:t>Mapping OMH to </a:t>
            </a:r>
            <a:r>
              <a:rPr lang="en" sz="3200" dirty="0" smtClean="0"/>
              <a:t>FHIR</a:t>
            </a:r>
            <a:r>
              <a:rPr lang="en-US" sz="3200" dirty="0"/>
              <a:t> </a:t>
            </a:r>
            <a:r>
              <a:rPr lang="en-US" sz="3200" dirty="0" smtClean="0"/>
              <a:t>in </a:t>
            </a:r>
            <a:r>
              <a:rPr lang="en-US" sz="3200" dirty="0"/>
              <a:t>Implementation Guide</a:t>
            </a:r>
            <a:endParaRPr sz="3200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895335" indent="-285750">
              <a:lnSpc>
                <a:spcPct val="100000"/>
              </a:lnSpc>
            </a:pPr>
            <a:r>
              <a:rPr lang="en" dirty="0" smtClean="0"/>
              <a:t>Mappings </a:t>
            </a:r>
            <a:r>
              <a:rPr lang="en" dirty="0"/>
              <a:t>based on OMH Schema and FHIR Observation Resource</a:t>
            </a:r>
            <a:endParaRPr dirty="0"/>
          </a:p>
          <a:p>
            <a:pPr marL="895335" indent="-28575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dirty="0"/>
              <a:t>Translations using mapping tables for codes and units</a:t>
            </a:r>
            <a:endParaRPr dirty="0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367" y="2936367"/>
            <a:ext cx="5983000" cy="3389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244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smtClean="0"/>
              <a:t>PS: </a:t>
            </a:r>
            <a:r>
              <a:rPr lang="en" dirty="0" smtClean="0"/>
              <a:t>What </a:t>
            </a:r>
            <a:r>
              <a:rPr lang="en" dirty="0"/>
              <a:t>is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CDS Hooks</a:t>
            </a:r>
            <a:r>
              <a:rPr lang="en" dirty="0"/>
              <a:t>?</a:t>
            </a:r>
            <a:endParaRPr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CDS Hooks a "hook"-based pattern for invoking real-time decision support from within a clinician's EHR workflow and triggering feedback in the form of a "CDS card" which are rendered and displayed by the EHR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149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EBDFF-0898-B540-98CC-0FA1450C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00200"/>
            <a:ext cx="5164667" cy="1524000"/>
          </a:xfrm>
          <a:prstGeom prst="rect">
            <a:avLst/>
          </a:prstGeom>
        </p:spPr>
      </p:pic>
      <p:sp>
        <p:nvSpPr>
          <p:cNvPr id="6" name="Shape 195"/>
          <p:cNvSpPr txBox="1">
            <a:spLocks/>
          </p:cNvSpPr>
          <p:nvPr/>
        </p:nvSpPr>
        <p:spPr>
          <a:xfrm>
            <a:off x="1752600" y="2971800"/>
            <a:ext cx="87657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ＭＳ Ｐゴシック" pitchFamily="-11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2672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Jon Duke, Eric Soto</a:t>
            </a:r>
          </a:p>
          <a:p>
            <a:pPr algn="l"/>
            <a:r>
              <a:rPr lang="en-US" dirty="0"/>
              <a:t>Georgia Tech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November 5, 2018</a:t>
            </a:r>
          </a:p>
          <a:p>
            <a:pPr algn="l"/>
            <a:r>
              <a:rPr lang="en-US" dirty="0"/>
              <a:t>SF </a:t>
            </a:r>
            <a:r>
              <a:rPr lang="en-US" dirty="0" err="1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68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9923" y="772927"/>
            <a:ext cx="10515600" cy="753157"/>
          </a:xfrm>
        </p:spPr>
        <p:txBody>
          <a:bodyPr/>
          <a:lstStyle/>
          <a:p>
            <a:pPr algn="ctr"/>
            <a:r>
              <a:rPr lang="en-US" dirty="0"/>
              <a:t>OMH on FHIR High Level Design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69996" y="2011859"/>
            <a:ext cx="9556218" cy="4053739"/>
            <a:chOff x="1354709" y="2366718"/>
            <a:chExt cx="9033821" cy="3558975"/>
          </a:xfrm>
        </p:grpSpPr>
        <p:sp>
          <p:nvSpPr>
            <p:cNvPr id="40" name="Rectangle 39"/>
            <p:cNvSpPr/>
            <p:nvPr/>
          </p:nvSpPr>
          <p:spPr>
            <a:xfrm>
              <a:off x="4056754" y="2765137"/>
              <a:ext cx="3705539" cy="316055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946655" y="3376246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078" y="3434669"/>
              <a:ext cx="416554" cy="41655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733316" y="3376246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5817723" y="4581217"/>
              <a:ext cx="381000" cy="422030"/>
            </a:xfrm>
            <a:prstGeom prst="flowChartMagneticDisk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92988" y="4648799"/>
              <a:ext cx="6669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Moves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026" y="3182057"/>
              <a:ext cx="231762" cy="1931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876252" y="3122387"/>
              <a:ext cx="1512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Google Fit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763" y="3339051"/>
              <a:ext cx="781722" cy="6077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466616" y="2921021"/>
              <a:ext cx="1140023" cy="405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OMH on FHIR Web Service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7539" y="3105687"/>
              <a:ext cx="1318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Shimmer API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60168" y="5001483"/>
              <a:ext cx="1043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OMH on FHIR Database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54339" y="3903207"/>
              <a:ext cx="1330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OMH on FHIR UI</a:t>
              </a:r>
            </a:p>
          </p:txBody>
        </p:sp>
        <p:cxnSp>
          <p:nvCxnSpPr>
            <p:cNvPr id="21" name="Straight Arrow Connector 20"/>
            <p:cNvCxnSpPr>
              <a:stCxn id="13" idx="3"/>
              <a:endCxn id="6" idx="1"/>
            </p:cNvCxnSpPr>
            <p:nvPr/>
          </p:nvCxnSpPr>
          <p:spPr>
            <a:xfrm>
              <a:off x="5010485" y="3642946"/>
              <a:ext cx="72283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4" idx="1"/>
            </p:cNvCxnSpPr>
            <p:nvPr/>
          </p:nvCxnSpPr>
          <p:spPr>
            <a:xfrm>
              <a:off x="6266716" y="3642946"/>
              <a:ext cx="679939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3"/>
              <a:endCxn id="58" idx="1"/>
            </p:cNvCxnSpPr>
            <p:nvPr/>
          </p:nvCxnSpPr>
          <p:spPr>
            <a:xfrm>
              <a:off x="7480055" y="3642946"/>
              <a:ext cx="1137779" cy="702032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2"/>
              <a:endCxn id="7" idx="1"/>
            </p:cNvCxnSpPr>
            <p:nvPr/>
          </p:nvCxnSpPr>
          <p:spPr>
            <a:xfrm>
              <a:off x="6000016" y="3909646"/>
              <a:ext cx="8207" cy="67157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056754" y="2374710"/>
              <a:ext cx="3626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OMH on FHIR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90"/>
            <a:stretch/>
          </p:blipFill>
          <p:spPr>
            <a:xfrm>
              <a:off x="4424530" y="3461987"/>
              <a:ext cx="390188" cy="38923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125"/>
            <a:stretch/>
          </p:blipFill>
          <p:spPr>
            <a:xfrm>
              <a:off x="1921306" y="4144503"/>
              <a:ext cx="343173" cy="476351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1820252" y="4118469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21777" y="5129141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653321" y="3051078"/>
              <a:ext cx="702302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EHR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0" y="5149100"/>
              <a:ext cx="497490" cy="494173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>
              <a:stCxn id="54" idx="3"/>
              <a:endCxn id="13" idx="1"/>
            </p:cNvCxnSpPr>
            <p:nvPr/>
          </p:nvCxnSpPr>
          <p:spPr>
            <a:xfrm>
              <a:off x="2355623" y="3317779"/>
              <a:ext cx="1873139" cy="325167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1" idx="3"/>
              <a:endCxn id="13" idx="1"/>
            </p:cNvCxnSpPr>
            <p:nvPr/>
          </p:nvCxnSpPr>
          <p:spPr>
            <a:xfrm flipV="1">
              <a:off x="2353652" y="3642946"/>
              <a:ext cx="1875111" cy="742223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endCxn id="51" idx="2"/>
            </p:cNvCxnSpPr>
            <p:nvPr/>
          </p:nvCxnSpPr>
          <p:spPr>
            <a:xfrm flipV="1">
              <a:off x="2084435" y="4651869"/>
              <a:ext cx="2517" cy="4699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354709" y="5682500"/>
              <a:ext cx="1490618" cy="24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EHR OAuth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86335" y="3903207"/>
              <a:ext cx="1358992" cy="24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EHR </a:t>
              </a:r>
              <a:r>
                <a:rPr lang="en-US" sz="1200"/>
                <a:t>FHIR </a:t>
              </a:r>
              <a:r>
                <a:rPr lang="en-US" sz="1200" smtClean="0"/>
                <a:t>Server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03"/>
            <a:stretch/>
          </p:blipFill>
          <p:spPr>
            <a:xfrm>
              <a:off x="5768595" y="3628516"/>
              <a:ext cx="455229" cy="1941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" t="28435" r="24684" b="28903"/>
            <a:stretch/>
          </p:blipFill>
          <p:spPr>
            <a:xfrm>
              <a:off x="5748033" y="3457575"/>
              <a:ext cx="499914" cy="14674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781" y="2851665"/>
              <a:ext cx="787724" cy="19693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t="34174" r="22243" b="36979"/>
            <a:stretch/>
          </p:blipFill>
          <p:spPr>
            <a:xfrm>
              <a:off x="8689781" y="3888028"/>
              <a:ext cx="776697" cy="23496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057" y="4978676"/>
              <a:ext cx="968858" cy="21314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781" y="3508654"/>
              <a:ext cx="702062" cy="24591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14"/>
            <a:srcRect t="39515" b="32121"/>
            <a:stretch/>
          </p:blipFill>
          <p:spPr>
            <a:xfrm>
              <a:off x="8689781" y="4256456"/>
              <a:ext cx="1038237" cy="178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903" y="4636917"/>
              <a:ext cx="225016" cy="22501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562" y="5266662"/>
              <a:ext cx="1064548" cy="415839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8617834" y="2764263"/>
              <a:ext cx="1199688" cy="316143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613514" y="2366718"/>
              <a:ext cx="1204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Device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456657" y="3115865"/>
            <a:ext cx="814358" cy="283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Launch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549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53B1782-3304-8348-B9D1-478FB1A30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7" y="1811174"/>
            <a:ext cx="6867597" cy="43610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838D132B-DF62-9746-BDE7-221DBF03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23" y="347381"/>
            <a:ext cx="10515600" cy="1325563"/>
          </a:xfrm>
        </p:spPr>
        <p:txBody>
          <a:bodyPr/>
          <a:lstStyle/>
          <a:p>
            <a:r>
              <a:rPr lang="en-US" dirty="0"/>
              <a:t>Smart App Workflow</a:t>
            </a:r>
          </a:p>
        </p:txBody>
      </p:sp>
    </p:spTree>
    <p:extLst>
      <p:ext uri="{BB962C8B-B14F-4D97-AF65-F5344CB8AC3E}">
        <p14:creationId xmlns:p14="http://schemas.microsoft.com/office/powerpoint/2010/main" val="102261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EBDFF-0898-B540-98CC-0FA1450C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00200"/>
            <a:ext cx="5164667" cy="1524000"/>
          </a:xfrm>
          <a:prstGeom prst="rect">
            <a:avLst/>
          </a:prstGeom>
        </p:spPr>
      </p:pic>
      <p:sp>
        <p:nvSpPr>
          <p:cNvPr id="6" name="Shape 195"/>
          <p:cNvSpPr txBox="1">
            <a:spLocks/>
          </p:cNvSpPr>
          <p:nvPr/>
        </p:nvSpPr>
        <p:spPr>
          <a:xfrm>
            <a:off x="1752600" y="2971800"/>
            <a:ext cx="87657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ＭＳ Ｐゴシック" pitchFamily="-11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Case Overview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2672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Ida Sim</a:t>
            </a:r>
          </a:p>
          <a:p>
            <a:pPr algn="l"/>
            <a:r>
              <a:rPr lang="en-US" dirty="0"/>
              <a:t>UCSF and Open </a:t>
            </a:r>
            <a:r>
              <a:rPr lang="en-US" dirty="0" err="1"/>
              <a:t>mHealth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November 5, 2018</a:t>
            </a:r>
          </a:p>
          <a:p>
            <a:pPr algn="l"/>
            <a:r>
              <a:rPr lang="en-US" dirty="0"/>
              <a:t>SF </a:t>
            </a:r>
            <a:r>
              <a:rPr lang="en-US" dirty="0" err="1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1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C0BB52-8EDD-6242-A695-6954F683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Increasing Physical Activity to Reduce CV Risk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F50A1B5-2BCE-D144-BACA-2198494E61F1}"/>
              </a:ext>
            </a:extLst>
          </p:cNvPr>
          <p:cNvGrpSpPr/>
          <p:nvPr/>
        </p:nvGrpSpPr>
        <p:grpSpPr>
          <a:xfrm>
            <a:off x="4171474" y="2965033"/>
            <a:ext cx="1649333" cy="646331"/>
            <a:chOff x="4427706" y="3302388"/>
            <a:chExt cx="1649333" cy="64633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B25CC2E-8857-8147-879C-8C8F13E9279F}"/>
                </a:ext>
              </a:extLst>
            </p:cNvPr>
            <p:cNvSpPr txBox="1"/>
            <p:nvPr/>
          </p:nvSpPr>
          <p:spPr>
            <a:xfrm>
              <a:off x="4879700" y="3302388"/>
              <a:ext cx="1197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4000 steps per day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73B9DB36-A246-DE49-8A61-D547CBF4A20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4427706" y="3625554"/>
              <a:ext cx="451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C0ACAF4-A385-0E44-BAB3-32BCCFE745B1}"/>
              </a:ext>
            </a:extLst>
          </p:cNvPr>
          <p:cNvGrpSpPr/>
          <p:nvPr/>
        </p:nvGrpSpPr>
        <p:grpSpPr>
          <a:xfrm>
            <a:off x="2027555" y="2265994"/>
            <a:ext cx="2819911" cy="1562918"/>
            <a:chOff x="2142665" y="2602878"/>
            <a:chExt cx="2819911" cy="1562918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04686B3-3301-0048-9228-8FC7E4796E45}"/>
                </a:ext>
              </a:extLst>
            </p:cNvPr>
            <p:cNvSpPr txBox="1"/>
            <p:nvPr/>
          </p:nvSpPr>
          <p:spPr>
            <a:xfrm>
              <a:off x="2142665" y="3242466"/>
              <a:ext cx="2379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AHA/CDC guidelines: 150 minutes moderate activity per week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556348E-0302-8846-ABFB-D9161363DCB7}"/>
                </a:ext>
              </a:extLst>
            </p:cNvPr>
            <p:cNvSpPr txBox="1"/>
            <p:nvPr/>
          </p:nvSpPr>
          <p:spPr>
            <a:xfrm>
              <a:off x="3141436" y="2602878"/>
              <a:ext cx="182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Joint Goal Setting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90EFB12-F169-2A47-A34A-2CF359E22918}"/>
              </a:ext>
            </a:extLst>
          </p:cNvPr>
          <p:cNvGrpSpPr/>
          <p:nvPr/>
        </p:nvGrpSpPr>
        <p:grpSpPr>
          <a:xfrm>
            <a:off x="-2426335" y="1924219"/>
            <a:ext cx="2300132" cy="2886056"/>
            <a:chOff x="-65955" y="2241372"/>
            <a:chExt cx="2300132" cy="2886056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FECC1B5-F96F-EF4A-9961-579C1DE9BE26}"/>
                </a:ext>
              </a:extLst>
            </p:cNvPr>
            <p:cNvSpPr txBox="1"/>
            <p:nvPr/>
          </p:nvSpPr>
          <p:spPr>
            <a:xfrm>
              <a:off x="-9012" y="2565645"/>
              <a:ext cx="1308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Patient with moderate CV risk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9CF651F3-E04F-874B-8568-A0DF4B65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6893" y="4220144"/>
              <a:ext cx="907284" cy="9072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D08307E-FAAF-A940-A02F-883D0E045739}"/>
                </a:ext>
              </a:extLst>
            </p:cNvPr>
            <p:cNvSpPr txBox="1"/>
            <p:nvPr/>
          </p:nvSpPr>
          <p:spPr>
            <a:xfrm>
              <a:off x="-65955" y="4387846"/>
              <a:ext cx="139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Primary Care Physician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6EEDD31D-FBA7-144B-856E-78779D5BE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39" y="2241372"/>
              <a:ext cx="594484" cy="149203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131210" y="3560344"/>
            <a:ext cx="1384321" cy="943431"/>
            <a:chOff x="8131210" y="3560344"/>
            <a:chExt cx="1384321" cy="943431"/>
          </a:xfrm>
        </p:grpSpPr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D629AD66-81B9-C44E-B050-A2A77C94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210" y="3560344"/>
              <a:ext cx="922881" cy="92288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CD66E734-6A99-6846-A77F-EB5710D8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8010" y="3574790"/>
              <a:ext cx="922881" cy="92288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5A4D5700-F2F5-1C4C-8C0B-388F280A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650" y="3580894"/>
              <a:ext cx="922881" cy="92288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C9B5CA3D-349E-204C-9B47-DA074C94DC37}"/>
              </a:ext>
            </a:extLst>
          </p:cNvPr>
          <p:cNvGrpSpPr/>
          <p:nvPr/>
        </p:nvGrpSpPr>
        <p:grpSpPr>
          <a:xfrm>
            <a:off x="5756617" y="2224523"/>
            <a:ext cx="2015320" cy="3197972"/>
            <a:chOff x="5756617" y="2224523"/>
            <a:chExt cx="2015320" cy="3197972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FF16C719-EA31-4848-A6ED-03ED52D3903A}"/>
                </a:ext>
              </a:extLst>
            </p:cNvPr>
            <p:cNvGrpSpPr/>
            <p:nvPr/>
          </p:nvGrpSpPr>
          <p:grpSpPr>
            <a:xfrm>
              <a:off x="5756617" y="2224523"/>
              <a:ext cx="1799532" cy="1943209"/>
              <a:chOff x="6352192" y="2526229"/>
              <a:chExt cx="1799532" cy="1943209"/>
            </a:xfrm>
          </p:grpSpPr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5249637-BA1D-6545-8E64-32A3082F94F0}"/>
                  </a:ext>
                </a:extLst>
              </p:cNvPr>
              <p:cNvSpPr txBox="1"/>
              <p:nvPr/>
            </p:nvSpPr>
            <p:spPr>
              <a:xfrm>
                <a:off x="6352192" y="2526229"/>
                <a:ext cx="1799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Data Prescription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="" xmlns:a16="http://schemas.microsoft.com/office/drawing/2014/main" id="{1E93B6EF-2ABF-D04D-BEA9-A236BC685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0083" y="3457068"/>
                <a:ext cx="403392" cy="310302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3A8B8938-71BF-1A44-9AC4-86316773A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7474" y="2977400"/>
                <a:ext cx="594484" cy="149203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61F9F6BA-BAC9-5C4D-9365-E89BF74876D0}"/>
                  </a:ext>
                </a:extLst>
              </p:cNvPr>
              <p:cNvSpPr txBox="1"/>
              <p:nvPr/>
            </p:nvSpPr>
            <p:spPr>
              <a:xfrm>
                <a:off x="7387087" y="342755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ADA60A16-B72E-EE43-9CB7-8BE388EA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6383" y="4458762"/>
              <a:ext cx="1115554" cy="96373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2C9CB15A-64BB-1446-A3EB-D91ADBD7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20807" y="4571297"/>
              <a:ext cx="646331" cy="64633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EE60AD9D-8E4B-2E40-8A32-C0A61C3B231A}"/>
              </a:ext>
            </a:extLst>
          </p:cNvPr>
          <p:cNvGrpSpPr/>
          <p:nvPr/>
        </p:nvGrpSpPr>
        <p:grpSpPr>
          <a:xfrm>
            <a:off x="7985287" y="2089594"/>
            <a:ext cx="1754545" cy="971552"/>
            <a:chOff x="7835553" y="2361232"/>
            <a:chExt cx="1754545" cy="971552"/>
          </a:xfrm>
        </p:grpSpPr>
        <p:sp>
          <p:nvSpPr>
            <p:cNvPr id="42" name="Rounded Rectangle 41">
              <a:extLst>
                <a:ext uri="{FF2B5EF4-FFF2-40B4-BE49-F238E27FC236}">
                  <a16:creationId xmlns="" xmlns:a16="http://schemas.microsoft.com/office/drawing/2014/main" id="{1DF5F1CE-C43A-2748-BD5C-2EE9887EE001}"/>
                </a:ext>
              </a:extLst>
            </p:cNvPr>
            <p:cNvSpPr/>
            <p:nvPr/>
          </p:nvSpPr>
          <p:spPr>
            <a:xfrm>
              <a:off x="8560066" y="2658703"/>
              <a:ext cx="1030032" cy="44469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>
              <a:extLst>
                <a:ext uri="{FF2B5EF4-FFF2-40B4-BE49-F238E27FC236}">
                  <a16:creationId xmlns="" xmlns:a16="http://schemas.microsoft.com/office/drawing/2014/main" id="{B50FA988-42EA-274D-82B4-6E2A2462EF0D}"/>
                </a:ext>
              </a:extLst>
            </p:cNvPr>
            <p:cNvSpPr/>
            <p:nvPr/>
          </p:nvSpPr>
          <p:spPr>
            <a:xfrm>
              <a:off x="8692316" y="2748722"/>
              <a:ext cx="366772" cy="25667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FDFAE364-A3E7-854C-A2B8-DC7069D04ACF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277924" y="2877059"/>
              <a:ext cx="414392" cy="2700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3E87909C-973C-B245-A793-3AFB88E2AC4E}"/>
                </a:ext>
              </a:extLst>
            </p:cNvPr>
            <p:cNvGrpSpPr/>
            <p:nvPr/>
          </p:nvGrpSpPr>
          <p:grpSpPr>
            <a:xfrm>
              <a:off x="7835553" y="2361232"/>
              <a:ext cx="552401" cy="971552"/>
              <a:chOff x="4071066" y="3166347"/>
              <a:chExt cx="1181107" cy="211091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="" xmlns:a16="http://schemas.microsoft.com/office/drawing/2014/main" id="{359F27E7-EE92-8441-B676-9F6D5B118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1066" y="3166347"/>
                <a:ext cx="1181107" cy="211091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="" xmlns:a16="http://schemas.microsoft.com/office/drawing/2014/main" id="{5F33829F-7393-1547-A8FE-A4721C1B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7888" y="3547395"/>
                <a:ext cx="952500" cy="736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4DAA7C89-9612-6C47-9C8E-928DFFD00365}"/>
              </a:ext>
            </a:extLst>
          </p:cNvPr>
          <p:cNvGrpSpPr/>
          <p:nvPr/>
        </p:nvGrpSpPr>
        <p:grpSpPr>
          <a:xfrm>
            <a:off x="10163138" y="2345054"/>
            <a:ext cx="1843197" cy="3077441"/>
            <a:chOff x="9709907" y="2142148"/>
            <a:chExt cx="1843197" cy="3077441"/>
          </a:xfrm>
        </p:grpSpPr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AC461E2B-F8A9-1A47-90A6-5477510D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07271" y="2593319"/>
              <a:ext cx="1591710" cy="1375087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900681A2-BC6A-3142-85AC-9A9B9729025A}"/>
                </a:ext>
              </a:extLst>
            </p:cNvPr>
            <p:cNvGrpSpPr/>
            <p:nvPr/>
          </p:nvGrpSpPr>
          <p:grpSpPr>
            <a:xfrm>
              <a:off x="9709907" y="2142148"/>
              <a:ext cx="1843197" cy="3077441"/>
              <a:chOff x="9709907" y="2142148"/>
              <a:chExt cx="1843197" cy="30774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="" xmlns:a16="http://schemas.microsoft.com/office/drawing/2014/main" id="{BEF5C714-7A5F-C141-8122-49D9BF3E0518}"/>
                  </a:ext>
                </a:extLst>
              </p:cNvPr>
              <p:cNvGrpSpPr/>
              <p:nvPr/>
            </p:nvGrpSpPr>
            <p:grpSpPr>
              <a:xfrm>
                <a:off x="9709907" y="2142148"/>
                <a:ext cx="1843197" cy="3077441"/>
                <a:chOff x="9705721" y="2526229"/>
                <a:chExt cx="1843197" cy="3077441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C9E4B9CD-632B-2C40-87C9-147103D94EF9}"/>
                    </a:ext>
                  </a:extLst>
                </p:cNvPr>
                <p:cNvSpPr txBox="1"/>
                <p:nvPr/>
              </p:nvSpPr>
              <p:spPr>
                <a:xfrm>
                  <a:off x="9705721" y="2526229"/>
                  <a:ext cx="1843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Joint Data Review</a:t>
                  </a:r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="" xmlns:a16="http://schemas.microsoft.com/office/drawing/2014/main" id="{D5C5C725-704F-8448-9EEE-AE34A11AB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04364" y="4386612"/>
                  <a:ext cx="522955" cy="121705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="" xmlns:a16="http://schemas.microsoft.com/office/drawing/2014/main" id="{3826CEF4-AA3F-5A4F-A2A3-86CACAF9E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816564" y="4635906"/>
                  <a:ext cx="678231" cy="678231"/>
                </a:xfrm>
                <a:prstGeom prst="rect">
                  <a:avLst/>
                </a:prstGeom>
              </p:spPr>
            </p:pic>
          </p:grp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F32EC841-A58E-FE49-8B96-C884E6C52A6C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>
                <a:off x="9739832" y="2609412"/>
                <a:ext cx="779929" cy="22234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501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90EFB12-F169-2A47-A34A-2CF359E22918}"/>
              </a:ext>
            </a:extLst>
          </p:cNvPr>
          <p:cNvGrpSpPr/>
          <p:nvPr/>
        </p:nvGrpSpPr>
        <p:grpSpPr>
          <a:xfrm>
            <a:off x="1633209" y="289021"/>
            <a:ext cx="2300132" cy="2781709"/>
            <a:chOff x="-65955" y="2241372"/>
            <a:chExt cx="2300132" cy="288605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FECC1B5-F96F-EF4A-9961-579C1DE9BE26}"/>
                </a:ext>
              </a:extLst>
            </p:cNvPr>
            <p:cNvSpPr txBox="1"/>
            <p:nvPr/>
          </p:nvSpPr>
          <p:spPr>
            <a:xfrm>
              <a:off x="-9012" y="2565645"/>
              <a:ext cx="1308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Patient with moderate CV risk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CF651F3-E04F-874B-8568-A0DF4B65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6893" y="4220144"/>
              <a:ext cx="907284" cy="9072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D08307E-FAAF-A940-A02F-883D0E045739}"/>
                </a:ext>
              </a:extLst>
            </p:cNvPr>
            <p:cNvSpPr txBox="1"/>
            <p:nvPr/>
          </p:nvSpPr>
          <p:spPr>
            <a:xfrm>
              <a:off x="-65955" y="4387846"/>
              <a:ext cx="139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Primary Care Physician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6EEDD31D-FBA7-144B-856E-78779D5BE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9439" y="2241372"/>
              <a:ext cx="594484" cy="149203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69403" y="644279"/>
            <a:ext cx="3793252" cy="1506410"/>
            <a:chOff x="5502275" y="2036424"/>
            <a:chExt cx="3793252" cy="1562918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1F50A1B5-2BCE-D144-BACA-2198494E61F1}"/>
                </a:ext>
              </a:extLst>
            </p:cNvPr>
            <p:cNvGrpSpPr/>
            <p:nvPr/>
          </p:nvGrpSpPr>
          <p:grpSpPr>
            <a:xfrm>
              <a:off x="7646194" y="2735463"/>
              <a:ext cx="1649333" cy="646331"/>
              <a:chOff x="4427706" y="3302388"/>
              <a:chExt cx="1649333" cy="646331"/>
            </a:xfrm>
          </p:grpSpPr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BB25CC2E-8857-8147-879C-8C8F13E9279F}"/>
                  </a:ext>
                </a:extLst>
              </p:cNvPr>
              <p:cNvSpPr txBox="1"/>
              <p:nvPr/>
            </p:nvSpPr>
            <p:spPr>
              <a:xfrm>
                <a:off x="4879700" y="3302388"/>
                <a:ext cx="11973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4000 steps per day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="" xmlns:a16="http://schemas.microsoft.com/office/drawing/2014/main" id="{73B9DB36-A246-DE49-8A61-D547CBF4A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7706" y="3625553"/>
                <a:ext cx="45199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DC0ACAF4-A385-0E44-BAB3-32BCCFE745B1}"/>
                </a:ext>
              </a:extLst>
            </p:cNvPr>
            <p:cNvGrpSpPr/>
            <p:nvPr/>
          </p:nvGrpSpPr>
          <p:grpSpPr>
            <a:xfrm>
              <a:off x="5502275" y="2036424"/>
              <a:ext cx="3158337" cy="1562918"/>
              <a:chOff x="2142665" y="2602878"/>
              <a:chExt cx="3158337" cy="1562918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604686B3-3301-0048-9228-8FC7E4796E45}"/>
                  </a:ext>
                </a:extLst>
              </p:cNvPr>
              <p:cNvSpPr txBox="1"/>
              <p:nvPr/>
            </p:nvSpPr>
            <p:spPr>
              <a:xfrm>
                <a:off x="2142665" y="3242466"/>
                <a:ext cx="23794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AHA/CDC guidelines: 150 minutes moderate activity per week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B556348E-0302-8846-ABFB-D9161363DCB7}"/>
                  </a:ext>
                </a:extLst>
              </p:cNvPr>
              <p:cNvSpPr txBox="1"/>
              <p:nvPr/>
            </p:nvSpPr>
            <p:spPr>
              <a:xfrm>
                <a:off x="3141436" y="2602878"/>
                <a:ext cx="2159566" cy="38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Joint Goal Setting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 rot="5400000">
            <a:off x="8561140" y="2823501"/>
            <a:ext cx="609776" cy="47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818307" y="3728869"/>
            <a:ext cx="2095445" cy="2788900"/>
            <a:chOff x="3013270" y="3804992"/>
            <a:chExt cx="2095445" cy="2788900"/>
          </a:xfrm>
        </p:grpSpPr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C9B5CA3D-349E-204C-9B47-DA074C94DC37}"/>
                </a:ext>
              </a:extLst>
            </p:cNvPr>
            <p:cNvGrpSpPr/>
            <p:nvPr/>
          </p:nvGrpSpPr>
          <p:grpSpPr>
            <a:xfrm>
              <a:off x="3013270" y="3804992"/>
              <a:ext cx="2095445" cy="2788900"/>
              <a:chOff x="5743789" y="2221005"/>
              <a:chExt cx="2095445" cy="320149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="" xmlns:a16="http://schemas.microsoft.com/office/drawing/2014/main" id="{FF16C719-EA31-4848-A6ED-03ED52D3903A}"/>
                  </a:ext>
                </a:extLst>
              </p:cNvPr>
              <p:cNvGrpSpPr/>
              <p:nvPr/>
            </p:nvGrpSpPr>
            <p:grpSpPr>
              <a:xfrm>
                <a:off x="5743789" y="2221005"/>
                <a:ext cx="2095445" cy="1946727"/>
                <a:chOff x="6339364" y="2522711"/>
                <a:chExt cx="2095445" cy="194672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="" xmlns:a16="http://schemas.microsoft.com/office/drawing/2014/main" id="{F5249637-BA1D-6545-8E64-32A3082F94F0}"/>
                    </a:ext>
                  </a:extLst>
                </p:cNvPr>
                <p:cNvSpPr txBox="1"/>
                <p:nvPr/>
              </p:nvSpPr>
              <p:spPr>
                <a:xfrm>
                  <a:off x="6339364" y="2522711"/>
                  <a:ext cx="2095445" cy="423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Data Prescription</a:t>
                  </a:r>
                </a:p>
              </p:txBody>
            </p:sp>
            <p:pic>
              <p:nvPicPr>
                <p:cNvPr id="39" name="Picture 38">
                  <a:extLst>
                    <a:ext uri="{FF2B5EF4-FFF2-40B4-BE49-F238E27FC236}">
                      <a16:creationId xmlns="" xmlns:a16="http://schemas.microsoft.com/office/drawing/2014/main" id="{3A8B8938-71BF-1A44-9AC4-86316773A9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57474" y="2977400"/>
                  <a:ext cx="594484" cy="1492038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="" xmlns:a16="http://schemas.microsoft.com/office/drawing/2014/main" id="{61F9F6BA-BAC9-5C4D-9365-E89BF74876D0}"/>
                    </a:ext>
                  </a:extLst>
                </p:cNvPr>
                <p:cNvSpPr txBox="1"/>
                <p:nvPr/>
              </p:nvSpPr>
              <p:spPr>
                <a:xfrm>
                  <a:off x="7387087" y="3427553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+</a:t>
                  </a:r>
                </a:p>
              </p:txBody>
            </p:sp>
          </p:grpSp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ADA60A16-B72E-EE43-9CB7-8BE388EA0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6383" y="4458762"/>
                <a:ext cx="1115554" cy="96373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="" xmlns:a16="http://schemas.microsoft.com/office/drawing/2014/main" id="{2C9CB15A-64BB-1446-A3EB-D91ADBD7A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20807" y="4571297"/>
                <a:ext cx="646331" cy="646331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4380675" y="4555625"/>
              <a:ext cx="304976" cy="475733"/>
              <a:chOff x="3490169" y="2881605"/>
              <a:chExt cx="304976" cy="546113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563251" y="3303623"/>
                <a:ext cx="147339" cy="124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90169" y="3005700"/>
                <a:ext cx="304976" cy="307094"/>
              </a:xfrm>
              <a:prstGeom prst="ellipse">
                <a:avLst/>
              </a:prstGeom>
              <a:noFill/>
              <a:ln w="444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563251" y="2881605"/>
                <a:ext cx="147339" cy="124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5949861" y="4230100"/>
            <a:ext cx="1032371" cy="606906"/>
            <a:chOff x="8131210" y="3560344"/>
            <a:chExt cx="1384321" cy="943431"/>
          </a:xfrm>
        </p:grpSpPr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D629AD66-81B9-C44E-B050-A2A77C94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1210" y="3560344"/>
              <a:ext cx="922881" cy="92288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CD66E734-6A99-6846-A77F-EB5710D8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8010" y="3574790"/>
              <a:ext cx="922881" cy="92288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="" xmlns:a16="http://schemas.microsoft.com/office/drawing/2014/main" id="{5A4D5700-F2F5-1C4C-8C0B-388F280A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2650" y="3580894"/>
              <a:ext cx="922881" cy="922881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 flipH="1">
            <a:off x="1202805" y="3565596"/>
            <a:ext cx="4219163" cy="2952173"/>
            <a:chOff x="2266656" y="3692285"/>
            <a:chExt cx="3748559" cy="295217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1345" y="4234905"/>
              <a:ext cx="867031" cy="41637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AC461E2B-F8A9-1A47-90A6-5477510D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3505" y="4443090"/>
              <a:ext cx="1591710" cy="1107887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32EC841-A58E-FE49-8B96-C884E6C52A6C}"/>
                </a:ext>
              </a:extLst>
            </p:cNvPr>
            <p:cNvCxnSpPr/>
            <p:nvPr/>
          </p:nvCxnSpPr>
          <p:spPr>
            <a:xfrm>
              <a:off x="4208921" y="4586556"/>
              <a:ext cx="572268" cy="23986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359F27E7-EE92-8441-B676-9F6D5B11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55057" y="4557416"/>
              <a:ext cx="418760" cy="687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9E4B9CD-632B-2C40-87C9-147103D94EF9}"/>
                </a:ext>
              </a:extLst>
            </p:cNvPr>
            <p:cNvSpPr txBox="1"/>
            <p:nvPr/>
          </p:nvSpPr>
          <p:spPr>
            <a:xfrm>
              <a:off x="2962817" y="3692285"/>
              <a:ext cx="215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Joint Data Review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="" xmlns:a16="http://schemas.microsoft.com/office/drawing/2014/main" id="{D5C5C725-704F-8448-9EEE-AE34A11AB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5142" y="5663892"/>
              <a:ext cx="522955" cy="980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3826CEF4-AA3F-5A4F-A2A3-86CACAF9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07342" y="5864745"/>
              <a:ext cx="678231" cy="546441"/>
            </a:xfrm>
            <a:prstGeom prst="rect">
              <a:avLst/>
            </a:prstGeom>
          </p:spPr>
        </p:pic>
        <p:sp>
          <p:nvSpPr>
            <p:cNvPr id="62" name="Rounded Rectangle 61"/>
            <p:cNvSpPr/>
            <p:nvPr/>
          </p:nvSpPr>
          <p:spPr>
            <a:xfrm>
              <a:off x="2339738" y="5298793"/>
              <a:ext cx="147339" cy="99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66656" y="5058760"/>
              <a:ext cx="304976" cy="247421"/>
            </a:xfrm>
            <a:prstGeom prst="ellipse">
              <a:avLst/>
            </a:pr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339738" y="4958779"/>
              <a:ext cx="147339" cy="99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F32EC841-A58E-FE49-8B96-C884E6C52A6C}"/>
                </a:ext>
              </a:extLst>
            </p:cNvPr>
            <p:cNvCxnSpPr/>
            <p:nvPr/>
          </p:nvCxnSpPr>
          <p:spPr>
            <a:xfrm flipV="1">
              <a:off x="2624354" y="4977360"/>
              <a:ext cx="184543" cy="1115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F32EC841-A58E-FE49-8B96-C884E6C52A6C}"/>
                </a:ext>
              </a:extLst>
            </p:cNvPr>
            <p:cNvCxnSpPr/>
            <p:nvPr/>
          </p:nvCxnSpPr>
          <p:spPr>
            <a:xfrm flipV="1">
              <a:off x="3285891" y="4641734"/>
              <a:ext cx="196066" cy="13900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ight Arrow 98"/>
          <p:cNvSpPr/>
          <p:nvPr/>
        </p:nvSpPr>
        <p:spPr>
          <a:xfrm rot="10800000">
            <a:off x="6054413" y="4983113"/>
            <a:ext cx="609776" cy="47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>
            <a:off x="5078705" y="1588196"/>
            <a:ext cx="609776" cy="477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108998" y="3453862"/>
            <a:ext cx="3350064" cy="3203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82053" y="485776"/>
            <a:ext cx="4709783" cy="2201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5060" y="3453863"/>
            <a:ext cx="4709783" cy="3203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5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mage result for fitbit icon"/>
          <p:cNvSpPr>
            <a:spLocks noChangeAspect="1" noChangeArrowheads="1"/>
          </p:cNvSpPr>
          <p:nvPr/>
        </p:nvSpPr>
        <p:spPr bwMode="auto">
          <a:xfrm>
            <a:off x="0" y="0"/>
            <a:ext cx="929640" cy="9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001570" y="2120887"/>
            <a:ext cx="9405085" cy="3197972"/>
            <a:chOff x="1001570" y="2120887"/>
            <a:chExt cx="9405085" cy="3197972"/>
          </a:xfrm>
        </p:grpSpPr>
        <p:sp>
          <p:nvSpPr>
            <p:cNvPr id="15" name="Right Arrow 14"/>
            <p:cNvSpPr/>
            <p:nvPr/>
          </p:nvSpPr>
          <p:spPr>
            <a:xfrm>
              <a:off x="6340098" y="3460843"/>
              <a:ext cx="609776" cy="323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001570" y="3462894"/>
              <a:ext cx="609776" cy="3231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968062" y="2120887"/>
              <a:ext cx="2015320" cy="3197972"/>
              <a:chOff x="2135592" y="2023440"/>
              <a:chExt cx="2015320" cy="319797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C9B5CA3D-349E-204C-9B47-DA074C94DC37}"/>
                  </a:ext>
                </a:extLst>
              </p:cNvPr>
              <p:cNvGrpSpPr/>
              <p:nvPr/>
            </p:nvGrpSpPr>
            <p:grpSpPr>
              <a:xfrm>
                <a:off x="2135592" y="2023440"/>
                <a:ext cx="2015320" cy="3197972"/>
                <a:chOff x="5756617" y="2224523"/>
                <a:chExt cx="2015320" cy="319797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="" xmlns:a16="http://schemas.microsoft.com/office/drawing/2014/main" id="{FF16C719-EA31-4848-A6ED-03ED52D3903A}"/>
                    </a:ext>
                  </a:extLst>
                </p:cNvPr>
                <p:cNvGrpSpPr/>
                <p:nvPr/>
              </p:nvGrpSpPr>
              <p:grpSpPr>
                <a:xfrm>
                  <a:off x="5756617" y="2224523"/>
                  <a:ext cx="1799532" cy="1943209"/>
                  <a:chOff x="6352192" y="2526229"/>
                  <a:chExt cx="1799532" cy="1943209"/>
                </a:xfrm>
              </p:grpSpPr>
              <p:sp>
                <p:nvSpPr>
                  <p:cNvPr id="28" name="TextBox 27">
                    <a:extLst>
                      <a:ext uri="{FF2B5EF4-FFF2-40B4-BE49-F238E27FC236}">
                        <a16:creationId xmlns="" xmlns:a16="http://schemas.microsoft.com/office/drawing/2014/main" id="{F5249637-BA1D-6545-8E64-32A3082F94F0}"/>
                      </a:ext>
                    </a:extLst>
                  </p:cNvPr>
                  <p:cNvSpPr txBox="1"/>
                  <p:nvPr/>
                </p:nvSpPr>
                <p:spPr>
                  <a:xfrm>
                    <a:off x="6352192" y="2526229"/>
                    <a:ext cx="17995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Data Prescription</a:t>
                    </a:r>
                  </a:p>
                </p:txBody>
              </p:sp>
              <p:pic>
                <p:nvPicPr>
                  <p:cNvPr id="30" name="Picture 29">
                    <a:extLst>
                      <a:ext uri="{FF2B5EF4-FFF2-40B4-BE49-F238E27FC236}">
                        <a16:creationId xmlns="" xmlns:a16="http://schemas.microsoft.com/office/drawing/2014/main" id="{3A8B8938-71BF-1A44-9AC4-86316773A9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657474" y="2977400"/>
                    <a:ext cx="594484" cy="1492038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="" xmlns:a16="http://schemas.microsoft.com/office/drawing/2014/main" id="{61F9F6BA-BAC9-5C4D-9365-E89BF74876D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7087" y="3427553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+</a:t>
                    </a:r>
                  </a:p>
                </p:txBody>
              </p:sp>
            </p:grpSp>
            <p:pic>
              <p:nvPicPr>
                <p:cNvPr id="26" name="Picture 25">
                  <a:extLst>
                    <a:ext uri="{FF2B5EF4-FFF2-40B4-BE49-F238E27FC236}">
                      <a16:creationId xmlns="" xmlns:a16="http://schemas.microsoft.com/office/drawing/2014/main" id="{ADA60A16-B72E-EE43-9CB7-8BE388EA0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6383" y="4458762"/>
                  <a:ext cx="1115554" cy="963733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="" xmlns:a16="http://schemas.microsoft.com/office/drawing/2014/main" id="{2C9CB15A-64BB-1446-A3EB-D91ADBD7A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820807" y="4571297"/>
                  <a:ext cx="646331" cy="646331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3490169" y="2881605"/>
                <a:ext cx="304976" cy="546113"/>
                <a:chOff x="3490169" y="2881605"/>
                <a:chExt cx="304976" cy="546113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3563251" y="3303623"/>
                  <a:ext cx="147339" cy="12409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490169" y="3005700"/>
                  <a:ext cx="304976" cy="307094"/>
                </a:xfrm>
                <a:prstGeom prst="ellipse">
                  <a:avLst/>
                </a:prstGeom>
                <a:noFill/>
                <a:ln w="444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3563251" y="2881605"/>
                  <a:ext cx="147339" cy="12409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4DAA7C89-9612-6C47-9C8E-928DFFD00365}"/>
                </a:ext>
              </a:extLst>
            </p:cNvPr>
            <p:cNvGrpSpPr/>
            <p:nvPr/>
          </p:nvGrpSpPr>
          <p:grpSpPr>
            <a:xfrm>
              <a:off x="8437632" y="2159423"/>
              <a:ext cx="1969023" cy="3077441"/>
              <a:chOff x="9584081" y="2142148"/>
              <a:chExt cx="1969023" cy="3077441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="" xmlns:a16="http://schemas.microsoft.com/office/drawing/2014/main" id="{AC461E2B-F8A9-1A47-90A6-5477510DE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7271" y="2593319"/>
                <a:ext cx="1591710" cy="1375087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900681A2-BC6A-3142-85AC-9A9B9729025A}"/>
                  </a:ext>
                </a:extLst>
              </p:cNvPr>
              <p:cNvGrpSpPr/>
              <p:nvPr/>
            </p:nvGrpSpPr>
            <p:grpSpPr>
              <a:xfrm>
                <a:off x="9584081" y="2142148"/>
                <a:ext cx="1969023" cy="3077441"/>
                <a:chOff x="9584081" y="2142148"/>
                <a:chExt cx="1969023" cy="307744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="" xmlns:a16="http://schemas.microsoft.com/office/drawing/2014/main" id="{BEF5C714-7A5F-C141-8122-49D9BF3E0518}"/>
                    </a:ext>
                  </a:extLst>
                </p:cNvPr>
                <p:cNvGrpSpPr/>
                <p:nvPr/>
              </p:nvGrpSpPr>
              <p:grpSpPr>
                <a:xfrm>
                  <a:off x="9709907" y="2142148"/>
                  <a:ext cx="1843197" cy="3077441"/>
                  <a:chOff x="9705721" y="2526229"/>
                  <a:chExt cx="1843197" cy="3077441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="" xmlns:a16="http://schemas.microsoft.com/office/drawing/2014/main" id="{C9E4B9CD-632B-2C40-87C9-147103D94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705721" y="2526229"/>
                    <a:ext cx="18431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1"/>
                        </a:solidFill>
                      </a:rPr>
                      <a:t>Joint Data Review</a:t>
                    </a:r>
                  </a:p>
                </p:txBody>
              </p:sp>
              <p:pic>
                <p:nvPicPr>
                  <p:cNvPr id="47" name="Picture 46">
                    <a:extLst>
                      <a:ext uri="{FF2B5EF4-FFF2-40B4-BE49-F238E27FC236}">
                        <a16:creationId xmlns="" xmlns:a16="http://schemas.microsoft.com/office/drawing/2014/main" id="{D5C5C725-704F-8448-9EEE-AE34A11AB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104364" y="4386612"/>
                    <a:ext cx="522955" cy="1217058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="" xmlns:a16="http://schemas.microsoft.com/office/drawing/2014/main" id="{3826CEF4-AA3F-5A4F-A2A3-86CACAF9E4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0816564" y="4635906"/>
                    <a:ext cx="678231" cy="67823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5" name="Straight Connector 44">
                  <a:extLst>
                    <a:ext uri="{FF2B5EF4-FFF2-40B4-BE49-F238E27FC236}">
                      <a16:creationId xmlns="" xmlns:a16="http://schemas.microsoft.com/office/drawing/2014/main" id="{F32EC841-A58E-FE49-8B96-C884E6C52A6C}"/>
                    </a:ext>
                  </a:extLst>
                </p:cNvPr>
                <p:cNvCxnSpPr/>
                <p:nvPr/>
              </p:nvCxnSpPr>
              <p:spPr>
                <a:xfrm>
                  <a:off x="9584081" y="2915513"/>
                  <a:ext cx="779929" cy="2223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3061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8EBDFF-0898-B540-98CC-0FA1450C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00200"/>
            <a:ext cx="5164667" cy="1524000"/>
          </a:xfrm>
          <a:prstGeom prst="rect">
            <a:avLst/>
          </a:prstGeom>
        </p:spPr>
      </p:pic>
      <p:sp>
        <p:nvSpPr>
          <p:cNvPr id="6" name="Shape 195"/>
          <p:cNvSpPr txBox="1">
            <a:spLocks/>
          </p:cNvSpPr>
          <p:nvPr/>
        </p:nvSpPr>
        <p:spPr>
          <a:xfrm>
            <a:off x="1752600" y="2971800"/>
            <a:ext cx="8765700" cy="121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ＭＳ Ｐゴシック" pitchFamily="-11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  <a:cs typeface="ＭＳ Ｐゴシック" pitchFamily="-1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Data Schemas </a:t>
            </a:r>
          </a:p>
          <a:p>
            <a:pPr>
              <a:spcBef>
                <a:spcPts val="0"/>
              </a:spcBef>
              <a:buClr>
                <a:srgbClr val="4A4A4A"/>
              </a:buClr>
              <a:buSzPct val="2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Mobile Health Data 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2600" y="426720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Simona Carini</a:t>
            </a:r>
          </a:p>
          <a:p>
            <a:pPr algn="l"/>
            <a:r>
              <a:rPr lang="en-US" dirty="0"/>
              <a:t>UCSF and Open </a:t>
            </a:r>
            <a:r>
              <a:rPr lang="en-US" dirty="0" err="1"/>
              <a:t>mHealth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November 5, 2018</a:t>
            </a:r>
          </a:p>
          <a:p>
            <a:pPr algn="l"/>
            <a:r>
              <a:rPr lang="en-US" dirty="0"/>
              <a:t>SF </a:t>
            </a:r>
            <a:r>
              <a:rPr lang="en-US" dirty="0" err="1"/>
              <a:t>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C0BB52-8EDD-6242-A695-6954F683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Increasing Physical Activity to Reduce CV Risk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F50A1B5-2BCE-D144-BACA-2198494E61F1}"/>
              </a:ext>
            </a:extLst>
          </p:cNvPr>
          <p:cNvGrpSpPr/>
          <p:nvPr/>
        </p:nvGrpSpPr>
        <p:grpSpPr>
          <a:xfrm>
            <a:off x="4171474" y="2965033"/>
            <a:ext cx="1649333" cy="646331"/>
            <a:chOff x="4427706" y="3302388"/>
            <a:chExt cx="1649333" cy="64633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B25CC2E-8857-8147-879C-8C8F13E9279F}"/>
                </a:ext>
              </a:extLst>
            </p:cNvPr>
            <p:cNvSpPr txBox="1"/>
            <p:nvPr/>
          </p:nvSpPr>
          <p:spPr>
            <a:xfrm>
              <a:off x="4879700" y="3302388"/>
              <a:ext cx="1197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4000 steps per day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73B9DB36-A246-DE49-8A61-D547CBF4A20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4427706" y="3625554"/>
              <a:ext cx="451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C0ACAF4-A385-0E44-BAB3-32BCCFE745B1}"/>
              </a:ext>
            </a:extLst>
          </p:cNvPr>
          <p:cNvGrpSpPr/>
          <p:nvPr/>
        </p:nvGrpSpPr>
        <p:grpSpPr>
          <a:xfrm>
            <a:off x="2027555" y="2265994"/>
            <a:ext cx="2819911" cy="1562918"/>
            <a:chOff x="2142665" y="2602878"/>
            <a:chExt cx="2819911" cy="1562918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04686B3-3301-0048-9228-8FC7E4796E45}"/>
                </a:ext>
              </a:extLst>
            </p:cNvPr>
            <p:cNvSpPr txBox="1"/>
            <p:nvPr/>
          </p:nvSpPr>
          <p:spPr>
            <a:xfrm>
              <a:off x="2142665" y="3242466"/>
              <a:ext cx="23794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AHA/CDC guidelines: 150 minutes moderate activity per week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556348E-0302-8846-ABFB-D9161363DCB7}"/>
                </a:ext>
              </a:extLst>
            </p:cNvPr>
            <p:cNvSpPr txBox="1"/>
            <p:nvPr/>
          </p:nvSpPr>
          <p:spPr>
            <a:xfrm>
              <a:off x="3141436" y="2602878"/>
              <a:ext cx="182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Joint Goal Setting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90EFB12-F169-2A47-A34A-2CF359E22918}"/>
              </a:ext>
            </a:extLst>
          </p:cNvPr>
          <p:cNvGrpSpPr/>
          <p:nvPr/>
        </p:nvGrpSpPr>
        <p:grpSpPr>
          <a:xfrm>
            <a:off x="27298" y="1889756"/>
            <a:ext cx="2300132" cy="2886056"/>
            <a:chOff x="-65955" y="2241372"/>
            <a:chExt cx="2300132" cy="2886056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FECC1B5-F96F-EF4A-9961-579C1DE9BE26}"/>
                </a:ext>
              </a:extLst>
            </p:cNvPr>
            <p:cNvSpPr txBox="1"/>
            <p:nvPr/>
          </p:nvSpPr>
          <p:spPr>
            <a:xfrm>
              <a:off x="-9012" y="2565645"/>
              <a:ext cx="1308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Patient with moderate CV risk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9CF651F3-E04F-874B-8568-A0DF4B65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6893" y="4220144"/>
              <a:ext cx="907284" cy="9072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D08307E-FAAF-A940-A02F-883D0E045739}"/>
                </a:ext>
              </a:extLst>
            </p:cNvPr>
            <p:cNvSpPr txBox="1"/>
            <p:nvPr/>
          </p:nvSpPr>
          <p:spPr>
            <a:xfrm>
              <a:off x="-65955" y="4387846"/>
              <a:ext cx="139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Primary Care Physician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6EEDD31D-FBA7-144B-856E-78779D5BE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439" y="2241372"/>
              <a:ext cx="594484" cy="1492038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D629AD66-81B9-C44E-B050-A2A77C94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10" y="3560344"/>
            <a:ext cx="922881" cy="922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CD66E734-6A99-6846-A77F-EB5710D8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10" y="3574790"/>
            <a:ext cx="922881" cy="9228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5A4D5700-F2F5-1C4C-8C0B-388F280A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650" y="3580894"/>
            <a:ext cx="922881" cy="92288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C9B5CA3D-349E-204C-9B47-DA074C94DC37}"/>
              </a:ext>
            </a:extLst>
          </p:cNvPr>
          <p:cNvGrpSpPr/>
          <p:nvPr/>
        </p:nvGrpSpPr>
        <p:grpSpPr>
          <a:xfrm>
            <a:off x="5756617" y="2224523"/>
            <a:ext cx="2015320" cy="3197972"/>
            <a:chOff x="5756617" y="2224523"/>
            <a:chExt cx="2015320" cy="3197972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FF16C719-EA31-4848-A6ED-03ED52D3903A}"/>
                </a:ext>
              </a:extLst>
            </p:cNvPr>
            <p:cNvGrpSpPr/>
            <p:nvPr/>
          </p:nvGrpSpPr>
          <p:grpSpPr>
            <a:xfrm>
              <a:off x="5756617" y="2224523"/>
              <a:ext cx="1799532" cy="1943209"/>
              <a:chOff x="6352192" y="2526229"/>
              <a:chExt cx="1799532" cy="1943209"/>
            </a:xfrm>
          </p:grpSpPr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F5249637-BA1D-6545-8E64-32A3082F94F0}"/>
                  </a:ext>
                </a:extLst>
              </p:cNvPr>
              <p:cNvSpPr txBox="1"/>
              <p:nvPr/>
            </p:nvSpPr>
            <p:spPr>
              <a:xfrm>
                <a:off x="6352192" y="2526229"/>
                <a:ext cx="1799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Data Prescription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="" xmlns:a16="http://schemas.microsoft.com/office/drawing/2014/main" id="{1E93B6EF-2ABF-D04D-BEA9-A236BC685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0083" y="3457068"/>
                <a:ext cx="403392" cy="310302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="" xmlns:a16="http://schemas.microsoft.com/office/drawing/2014/main" id="{3A8B8938-71BF-1A44-9AC4-86316773A9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7474" y="2977400"/>
                <a:ext cx="594484" cy="149203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61F9F6BA-BAC9-5C4D-9365-E89BF74876D0}"/>
                  </a:ext>
                </a:extLst>
              </p:cNvPr>
              <p:cNvSpPr txBox="1"/>
              <p:nvPr/>
            </p:nvSpPr>
            <p:spPr>
              <a:xfrm>
                <a:off x="7387087" y="3427553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ADA60A16-B72E-EE43-9CB7-8BE388EA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6383" y="4458762"/>
              <a:ext cx="1115554" cy="96373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2C9CB15A-64BB-1446-A3EB-D91ADBD7A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20807" y="4571297"/>
              <a:ext cx="646331" cy="64633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EE60AD9D-8E4B-2E40-8A32-C0A61C3B231A}"/>
              </a:ext>
            </a:extLst>
          </p:cNvPr>
          <p:cNvGrpSpPr/>
          <p:nvPr/>
        </p:nvGrpSpPr>
        <p:grpSpPr>
          <a:xfrm>
            <a:off x="7835553" y="2361232"/>
            <a:ext cx="1754545" cy="971552"/>
            <a:chOff x="7835553" y="2361232"/>
            <a:chExt cx="1754545" cy="971552"/>
          </a:xfrm>
        </p:grpSpPr>
        <p:sp>
          <p:nvSpPr>
            <p:cNvPr id="42" name="Rounded Rectangle 41">
              <a:extLst>
                <a:ext uri="{FF2B5EF4-FFF2-40B4-BE49-F238E27FC236}">
                  <a16:creationId xmlns="" xmlns:a16="http://schemas.microsoft.com/office/drawing/2014/main" id="{1DF5F1CE-C43A-2748-BD5C-2EE9887EE001}"/>
                </a:ext>
              </a:extLst>
            </p:cNvPr>
            <p:cNvSpPr/>
            <p:nvPr/>
          </p:nvSpPr>
          <p:spPr>
            <a:xfrm>
              <a:off x="8560066" y="2658703"/>
              <a:ext cx="1030032" cy="44469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>
              <a:extLst>
                <a:ext uri="{FF2B5EF4-FFF2-40B4-BE49-F238E27FC236}">
                  <a16:creationId xmlns="" xmlns:a16="http://schemas.microsoft.com/office/drawing/2014/main" id="{B50FA988-42EA-274D-82B4-6E2A2462EF0D}"/>
                </a:ext>
              </a:extLst>
            </p:cNvPr>
            <p:cNvSpPr/>
            <p:nvPr/>
          </p:nvSpPr>
          <p:spPr>
            <a:xfrm>
              <a:off x="8692316" y="2748722"/>
              <a:ext cx="366772" cy="256674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FDFAE364-A3E7-854C-A2B8-DC7069D04ACF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V="1">
              <a:off x="8277924" y="2877059"/>
              <a:ext cx="414392" cy="2700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3E87909C-973C-B245-A793-3AFB88E2AC4E}"/>
                </a:ext>
              </a:extLst>
            </p:cNvPr>
            <p:cNvGrpSpPr/>
            <p:nvPr/>
          </p:nvGrpSpPr>
          <p:grpSpPr>
            <a:xfrm>
              <a:off x="7835553" y="2361232"/>
              <a:ext cx="552401" cy="971552"/>
              <a:chOff x="4071066" y="3166347"/>
              <a:chExt cx="1181107" cy="211091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="" xmlns:a16="http://schemas.microsoft.com/office/drawing/2014/main" id="{359F27E7-EE92-8441-B676-9F6D5B118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1066" y="3166347"/>
                <a:ext cx="1181107" cy="211091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="" xmlns:a16="http://schemas.microsoft.com/office/drawing/2014/main" id="{5F33829F-7393-1547-A8FE-A4721C1B4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7888" y="3547395"/>
                <a:ext cx="952500" cy="73660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4DAA7C89-9612-6C47-9C8E-928DFFD00365}"/>
              </a:ext>
            </a:extLst>
          </p:cNvPr>
          <p:cNvGrpSpPr/>
          <p:nvPr/>
        </p:nvGrpSpPr>
        <p:grpSpPr>
          <a:xfrm>
            <a:off x="9590098" y="2142148"/>
            <a:ext cx="1963006" cy="3077441"/>
            <a:chOff x="9590098" y="2142148"/>
            <a:chExt cx="1963006" cy="3077441"/>
          </a:xfrm>
        </p:grpSpPr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AC461E2B-F8A9-1A47-90A6-5477510D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07271" y="2593319"/>
              <a:ext cx="1591710" cy="1375087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900681A2-BC6A-3142-85AC-9A9B9729025A}"/>
                </a:ext>
              </a:extLst>
            </p:cNvPr>
            <p:cNvGrpSpPr/>
            <p:nvPr/>
          </p:nvGrpSpPr>
          <p:grpSpPr>
            <a:xfrm>
              <a:off x="9590098" y="2142148"/>
              <a:ext cx="1963006" cy="3077441"/>
              <a:chOff x="9590098" y="2142148"/>
              <a:chExt cx="1963006" cy="307744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="" xmlns:a16="http://schemas.microsoft.com/office/drawing/2014/main" id="{BEF5C714-7A5F-C141-8122-49D9BF3E0518}"/>
                  </a:ext>
                </a:extLst>
              </p:cNvPr>
              <p:cNvGrpSpPr/>
              <p:nvPr/>
            </p:nvGrpSpPr>
            <p:grpSpPr>
              <a:xfrm>
                <a:off x="9709907" y="2142148"/>
                <a:ext cx="1843197" cy="3077441"/>
                <a:chOff x="9705721" y="2526229"/>
                <a:chExt cx="1843197" cy="3077441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C9E4B9CD-632B-2C40-87C9-147103D94EF9}"/>
                    </a:ext>
                  </a:extLst>
                </p:cNvPr>
                <p:cNvSpPr txBox="1"/>
                <p:nvPr/>
              </p:nvSpPr>
              <p:spPr>
                <a:xfrm>
                  <a:off x="9705721" y="2526229"/>
                  <a:ext cx="1843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Joint Data Review</a:t>
                  </a:r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="" xmlns:a16="http://schemas.microsoft.com/office/drawing/2014/main" id="{D5C5C725-704F-8448-9EEE-AE34A11AB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04364" y="4386612"/>
                  <a:ext cx="522955" cy="121705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="" xmlns:a16="http://schemas.microsoft.com/office/drawing/2014/main" id="{3826CEF4-AA3F-5A4F-A2A3-86CACAF9E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0816564" y="4635906"/>
                  <a:ext cx="678231" cy="678231"/>
                </a:xfrm>
                <a:prstGeom prst="rect">
                  <a:avLst/>
                </a:prstGeom>
              </p:spPr>
            </p:pic>
          </p:grp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F32EC841-A58E-FE49-8B96-C884E6C52A6C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>
                <a:off x="9590098" y="2881050"/>
                <a:ext cx="779929" cy="22234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Freeform 7"/>
          <p:cNvSpPr/>
          <p:nvPr/>
        </p:nvSpPr>
        <p:spPr>
          <a:xfrm>
            <a:off x="2073127" y="2100027"/>
            <a:ext cx="3937353" cy="2228932"/>
          </a:xfrm>
          <a:custGeom>
            <a:avLst/>
            <a:gdLst>
              <a:gd name="connsiteX0" fmla="*/ 796549 w 3937353"/>
              <a:gd name="connsiteY0" fmla="*/ 27891 h 2228932"/>
              <a:gd name="connsiteX1" fmla="*/ 37899 w 3937353"/>
              <a:gd name="connsiteY1" fmla="*/ 1017621 h 2228932"/>
              <a:gd name="connsiteX2" fmla="*/ 483194 w 3937353"/>
              <a:gd name="connsiteY2" fmla="*/ 2056836 h 2228932"/>
              <a:gd name="connsiteX3" fmla="*/ 3550778 w 3937353"/>
              <a:gd name="connsiteY3" fmla="*/ 2040341 h 2228932"/>
              <a:gd name="connsiteX4" fmla="*/ 3583763 w 3937353"/>
              <a:gd name="connsiteY4" fmla="*/ 225837 h 2228932"/>
              <a:gd name="connsiteX5" fmla="*/ 730579 w 3937353"/>
              <a:gd name="connsiteY5" fmla="*/ 27891 h 222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7353" h="2228932">
                <a:moveTo>
                  <a:pt x="796549" y="27891"/>
                </a:moveTo>
                <a:cubicBezTo>
                  <a:pt x="443337" y="353677"/>
                  <a:pt x="90125" y="679464"/>
                  <a:pt x="37899" y="1017621"/>
                </a:cubicBezTo>
                <a:cubicBezTo>
                  <a:pt x="-14327" y="1355778"/>
                  <a:pt x="-102286" y="1886383"/>
                  <a:pt x="483194" y="2056836"/>
                </a:cubicBezTo>
                <a:cubicBezTo>
                  <a:pt x="1068674" y="2227289"/>
                  <a:pt x="3034016" y="2345508"/>
                  <a:pt x="3550778" y="2040341"/>
                </a:cubicBezTo>
                <a:cubicBezTo>
                  <a:pt x="4067540" y="1735174"/>
                  <a:pt x="4053796" y="561245"/>
                  <a:pt x="3583763" y="225837"/>
                </a:cubicBezTo>
                <a:cubicBezTo>
                  <a:pt x="3113730" y="-109571"/>
                  <a:pt x="730579" y="27891"/>
                  <a:pt x="730579" y="27891"/>
                </a:cubicBezTo>
              </a:path>
            </a:pathLst>
          </a:cu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11233</TotalTime>
  <Words>1280</Words>
  <Application>Microsoft Macintosh PowerPoint</Application>
  <PresentationFormat>Widescreen</PresentationFormat>
  <Paragraphs>244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Calibri Light</vt:lpstr>
      <vt:lpstr>Courier New</vt:lpstr>
      <vt:lpstr>Galdeano</vt:lpstr>
      <vt:lpstr>ＭＳ Ｐゴシック</vt:lpstr>
      <vt:lpstr>Times</vt:lpstr>
      <vt:lpstr>Arial</vt:lpstr>
      <vt:lpstr>Retrospect</vt:lpstr>
      <vt:lpstr>Simple Light</vt:lpstr>
      <vt:lpstr>PowerPoint Presentation</vt:lpstr>
      <vt:lpstr>PowerPoint Presentation</vt:lpstr>
      <vt:lpstr>PowerPoint Presentation</vt:lpstr>
      <vt:lpstr>PowerPoint Presentation</vt:lpstr>
      <vt:lpstr>Increasing Physical Activity to Reduce CV Risk</vt:lpstr>
      <vt:lpstr>PowerPoint Presentation</vt:lpstr>
      <vt:lpstr>PowerPoint Presentation</vt:lpstr>
      <vt:lpstr>PowerPoint Presentation</vt:lpstr>
      <vt:lpstr>Increasing Physical Activity to Reduce CV Risk</vt:lpstr>
      <vt:lpstr>Example Instances of Step Count</vt:lpstr>
      <vt:lpstr>To answer use case</vt:lpstr>
      <vt:lpstr>Open mHealth Schemas</vt:lpstr>
      <vt:lpstr>Example Header Instance</vt:lpstr>
      <vt:lpstr>Conclusion</vt:lpstr>
      <vt:lpstr>Introduction to FHIR</vt:lpstr>
      <vt:lpstr>What is FHIR?</vt:lpstr>
      <vt:lpstr>What Makes FHIR Different?</vt:lpstr>
      <vt:lpstr>Important Pieces of FHIR</vt:lpstr>
      <vt:lpstr>FHIR Resources</vt:lpstr>
      <vt:lpstr>PowerPoint Presentation</vt:lpstr>
      <vt:lpstr>FHIR RESTful APIs</vt:lpstr>
      <vt:lpstr>Terminology</vt:lpstr>
      <vt:lpstr>Other FHIR Capabilities</vt:lpstr>
      <vt:lpstr>Experiencing The Base Standard</vt:lpstr>
      <vt:lpstr>A Word About Versions</vt:lpstr>
      <vt:lpstr>Where to Get More Information</vt:lpstr>
      <vt:lpstr>Next Steps</vt:lpstr>
      <vt:lpstr>How Are Omh And Fhir Are Related?</vt:lpstr>
      <vt:lpstr>Open mHealth to FHIR Implementation Guide </vt:lpstr>
      <vt:lpstr>Smart App workflow</vt:lpstr>
      <vt:lpstr>Smart App workflow: What is Smart</vt:lpstr>
      <vt:lpstr>Mapping OMH to FHIR in Implementation Guide</vt:lpstr>
      <vt:lpstr>PS: What is CDS Hooks?</vt:lpstr>
      <vt:lpstr>PowerPoint Presentation</vt:lpstr>
      <vt:lpstr>OMH on FHIR High Level Design</vt:lpstr>
      <vt:lpstr>Smart App Workflow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Informatics  for Clinical Research</dc:title>
  <dc:creator>Ida Sim</dc:creator>
  <cp:lastModifiedBy>Eric Haas</cp:lastModifiedBy>
  <cp:revision>1199</cp:revision>
  <cp:lastPrinted>2018-03-12T05:38:16Z</cp:lastPrinted>
  <dcterms:created xsi:type="dcterms:W3CDTF">2018-01-07T16:37:57Z</dcterms:created>
  <dcterms:modified xsi:type="dcterms:W3CDTF">2018-11-15T23:38:05Z</dcterms:modified>
</cp:coreProperties>
</file>